
<file path=[Content_Types].xml><?xml version="1.0" encoding="utf-8"?>
<Types xmlns="http://schemas.openxmlformats.org/package/2006/content-types">
  <Default Extension="png" ContentType="image/png"/>
  <Default Extension="svg" ContentType="image/svg+xml"/>
  <Default Extension="jpg&amp;ehk=0W5BIQ1Am0m6tU" ContentType="image/jpeg"/>
  <Default Extension="jpeg" ContentType="image/jpeg"/>
  <Default Extension="rels" ContentType="application/vnd.openxmlformats-package.relationships+xml"/>
  <Default Extension="xml" ContentType="application/xml"/>
  <Default Extension="jpg&amp;ehk=TQuxMu7A8QeR5TU0w3Jixw&amp;r=0&amp;pid=OfficeInsert"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4"/>
  </p:sldMasterIdLst>
  <p:notesMasterIdLst>
    <p:notesMasterId r:id="rId63"/>
  </p:notesMasterIdLst>
  <p:sldIdLst>
    <p:sldId id="261" r:id="rId5"/>
    <p:sldId id="334" r:id="rId6"/>
    <p:sldId id="324" r:id="rId7"/>
    <p:sldId id="351" r:id="rId8"/>
    <p:sldId id="352" r:id="rId9"/>
    <p:sldId id="353" r:id="rId10"/>
    <p:sldId id="327" r:id="rId11"/>
    <p:sldId id="314" r:id="rId12"/>
    <p:sldId id="335" r:id="rId13"/>
    <p:sldId id="404" r:id="rId14"/>
    <p:sldId id="339" r:id="rId15"/>
    <p:sldId id="340" r:id="rId16"/>
    <p:sldId id="341" r:id="rId17"/>
    <p:sldId id="345" r:id="rId18"/>
    <p:sldId id="390" r:id="rId19"/>
    <p:sldId id="370" r:id="rId20"/>
    <p:sldId id="371" r:id="rId21"/>
    <p:sldId id="349" r:id="rId22"/>
    <p:sldId id="412" r:id="rId23"/>
    <p:sldId id="413" r:id="rId24"/>
    <p:sldId id="414" r:id="rId25"/>
    <p:sldId id="415" r:id="rId26"/>
    <p:sldId id="416" r:id="rId27"/>
    <p:sldId id="417" r:id="rId28"/>
    <p:sldId id="325" r:id="rId29"/>
    <p:sldId id="373" r:id="rId30"/>
    <p:sldId id="391" r:id="rId31"/>
    <p:sldId id="392" r:id="rId32"/>
    <p:sldId id="333" r:id="rId33"/>
    <p:sldId id="281" r:id="rId34"/>
    <p:sldId id="394" r:id="rId35"/>
    <p:sldId id="282" r:id="rId36"/>
    <p:sldId id="329" r:id="rId37"/>
    <p:sldId id="284" r:id="rId38"/>
    <p:sldId id="375" r:id="rId39"/>
    <p:sldId id="286" r:id="rId40"/>
    <p:sldId id="395" r:id="rId41"/>
    <p:sldId id="378" r:id="rId42"/>
    <p:sldId id="379" r:id="rId43"/>
    <p:sldId id="380" r:id="rId44"/>
    <p:sldId id="381" r:id="rId45"/>
    <p:sldId id="382" r:id="rId46"/>
    <p:sldId id="383" r:id="rId47"/>
    <p:sldId id="389" r:id="rId48"/>
    <p:sldId id="385" r:id="rId49"/>
    <p:sldId id="386" r:id="rId50"/>
    <p:sldId id="387" r:id="rId51"/>
    <p:sldId id="376" r:id="rId52"/>
    <p:sldId id="418" r:id="rId53"/>
    <p:sldId id="400" r:id="rId54"/>
    <p:sldId id="407" r:id="rId55"/>
    <p:sldId id="408" r:id="rId56"/>
    <p:sldId id="403" r:id="rId57"/>
    <p:sldId id="410" r:id="rId58"/>
    <p:sldId id="402" r:id="rId59"/>
    <p:sldId id="411" r:id="rId60"/>
    <p:sldId id="316" r:id="rId61"/>
    <p:sldId id="398" r:id="rId62"/>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p:defaultTextStyle>
  <p:extLst>
    <p:ext uri="{EFAFB233-063F-42B5-8137-9DF3F51BA10A}">
      <p15:sldGuideLst xmlns:p15="http://schemas.microsoft.com/office/powerpoint/2012/main">
        <p15:guide id="1" orient="horz" pos="3664" userDrawn="1">
          <p15:clr>
            <a:srgbClr val="A4A3A4"/>
          </p15:clr>
        </p15:guide>
        <p15:guide id="2" pos="385" userDrawn="1">
          <p15:clr>
            <a:srgbClr val="A4A3A4"/>
          </p15:clr>
        </p15:guide>
        <p15:guide id="3" pos="5591" userDrawn="1">
          <p15:clr>
            <a:srgbClr val="A4A3A4"/>
          </p15:clr>
        </p15:guide>
        <p15:guide id="4" orient="horz" pos="11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my Meadows" initials="AM [5]" lastIdx="1" clrIdx="6">
    <p:extLst/>
  </p:cmAuthor>
  <p:cmAuthor id="1" name="Amy Meadows" initials="AM" lastIdx="23" clrIdx="0">
    <p:extLst/>
  </p:cmAuthor>
  <p:cmAuthor id="8" name="Amy Meadows" initials="AM [6]" lastIdx="1" clrIdx="7">
    <p:extLst/>
  </p:cmAuthor>
  <p:cmAuthor id="2" name="Amy Meadows" initials="AM [2]" lastIdx="1" clrIdx="1">
    <p:extLst/>
  </p:cmAuthor>
  <p:cmAuthor id="9" name="Jacqui Morrissey" initials="JM" lastIdx="37" clrIdx="8">
    <p:extLst/>
  </p:cmAuthor>
  <p:cmAuthor id="3" name="Amy Meadows" initials="AM [3]" lastIdx="1" clrIdx="2">
    <p:extLst/>
  </p:cmAuthor>
  <p:cmAuthor id="10" name="Jacqui Morrissey" initials="JM [2]" lastIdx="21" clrIdx="9">
    <p:extLst/>
  </p:cmAuthor>
  <p:cmAuthor id="4" name="Amy Meadows" initials="AM [4]" lastIdx="1" clrIdx="3">
    <p:extLst/>
  </p:cmAuthor>
  <p:cmAuthor id="5" name="Amy Meadows" initials="AM [2] [2]" lastIdx="1" clrIdx="4">
    <p:extLst/>
  </p:cmAuthor>
  <p:cmAuthor id="6" name="Amy Meadows" initials="AM [2] [2]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8038"/>
    <a:srgbClr val="FAF2EA"/>
    <a:srgbClr val="FFD9D5"/>
    <a:srgbClr val="FFC8E5"/>
    <a:srgbClr val="CDA7AD"/>
    <a:srgbClr val="00B092"/>
    <a:srgbClr val="F2FBFA"/>
    <a:srgbClr val="00B294"/>
    <a:srgbClr val="00AE9E"/>
    <a:srgbClr val="9B5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905" autoAdjust="0"/>
    <p:restoredTop sz="64201" autoAdjust="0"/>
  </p:normalViewPr>
  <p:slideViewPr>
    <p:cSldViewPr>
      <p:cViewPr varScale="1">
        <p:scale>
          <a:sx n="42" d="100"/>
          <a:sy n="42" d="100"/>
        </p:scale>
        <p:origin x="726" y="54"/>
      </p:cViewPr>
      <p:guideLst>
        <p:guide orient="horz" pos="3664"/>
        <p:guide pos="385"/>
        <p:guide pos="5591"/>
        <p:guide orient="horz" pos="1159"/>
      </p:guideLst>
    </p:cSldViewPr>
  </p:slideViewPr>
  <p:outlineViewPr>
    <p:cViewPr>
      <p:scale>
        <a:sx n="33" d="100"/>
        <a:sy n="33" d="100"/>
      </p:scale>
      <p:origin x="0" y="0"/>
    </p:cViewPr>
  </p:outlineViewPr>
  <p:notesTextViewPr>
    <p:cViewPr>
      <p:scale>
        <a:sx n="114" d="100"/>
        <a:sy n="114" d="100"/>
      </p:scale>
      <p:origin x="0" y="-282"/>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ea typeface="+mn-ea"/>
                <a:cs typeface="+mn-cs"/>
              </a:defRPr>
            </a:lvl1pPr>
          </a:lstStyle>
          <a:p>
            <a:pPr>
              <a:defRPr/>
            </a:pPr>
            <a:fld id="{6949E6C6-4B8F-4672-8CF4-FB16948CBE13}" type="datetimeFigureOut">
              <a:rPr lang="en-US"/>
              <a:pPr>
                <a:defRPr/>
              </a:pPr>
              <a:t>10/13/2017</a:t>
            </a:fld>
            <a:endParaRPr lang="en-US"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ea typeface="+mn-ea"/>
                <a:cs typeface="+mn-cs"/>
              </a:defRPr>
            </a:lvl1pPr>
          </a:lstStyle>
          <a:p>
            <a:pPr>
              <a:defRPr/>
            </a:pPr>
            <a:fld id="{9AE0CBF3-2A0A-4409-B599-FEFEAF974B88}" type="slidenum">
              <a:rPr lang="en-US"/>
              <a:pPr>
                <a:defRPr/>
              </a:pPr>
              <a:t>‹#›</a:t>
            </a:fld>
            <a:endParaRPr lang="en-US" dirty="0"/>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84" charset="-128"/>
        <a:cs typeface="ヒラギノ角ゴ Pro W3" pitchFamily="84"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481224/Preventing_suicides_in_public_plac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bjp.rcpsych.org/content/193/1/73"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set can be adapted for local use. Depending on the audience, purpose of the meeting/discussion and the length of time available you may choose to edit some of the slides, or focus on particular aspects of suicide prevention. </a:t>
            </a:r>
          </a:p>
          <a:p>
            <a:endParaRPr lang="en-US" baseline="0" dirty="0"/>
          </a:p>
          <a:p>
            <a:r>
              <a:rPr lang="en-US" baseline="0" dirty="0"/>
              <a:t>In places the same information has been presented in different ways, offering a choice depending on your preference.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a:t>
            </a:fld>
            <a:endParaRPr lang="en-US" dirty="0"/>
          </a:p>
        </p:txBody>
      </p:sp>
    </p:spTree>
    <p:extLst>
      <p:ext uri="{BB962C8B-B14F-4D97-AF65-F5344CB8AC3E}">
        <p14:creationId xmlns:p14="http://schemas.microsoft.com/office/powerpoint/2010/main" val="79389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90478">
              <a:defRPr/>
            </a:pPr>
            <a:r>
              <a:rPr lang="en-US" sz="1100" dirty="0"/>
              <a:t>1. There were 4,575 deaths from suicide registered in England in 2016 and for every person who dies at least 10 people are directly affected.</a:t>
            </a:r>
          </a:p>
          <a:p>
            <a:endParaRPr lang="en-US" sz="1100" dirty="0"/>
          </a:p>
          <a:p>
            <a:pPr defTabSz="990478">
              <a:defRPr/>
            </a:pPr>
            <a:r>
              <a:rPr lang="en-US" sz="1100" dirty="0"/>
              <a:t>2. Three in four deaths by suicide are by men. The highest suicide rate in England is among men aged 45-49. People in the lowest socio-economic group and living in the most deprived geographical areas are 10 times more at risk of suicide than those in the highest socio-economic group living in the most affluent areas.</a:t>
            </a:r>
          </a:p>
          <a:p>
            <a:pPr defTabSz="990478">
              <a:defRPr/>
            </a:pPr>
            <a:endParaRPr lang="en-US" sz="1100" dirty="0"/>
          </a:p>
          <a:p>
            <a:pPr defTabSz="990478">
              <a:defRPr/>
            </a:pPr>
            <a:r>
              <a:rPr lang="en-US" sz="1100" dirty="0"/>
              <a:t>3. The strongest identified predictor of suicide is previous episodes of self-harm. Mental ill-health and substance misuse also contribute to many suicides. Suicide prevention strategies must consider and link to </a:t>
            </a:r>
            <a:r>
              <a:rPr lang="en-US" sz="1100" dirty="0" err="1"/>
              <a:t>programmes</a:t>
            </a:r>
            <a:r>
              <a:rPr lang="en-US" sz="1100" dirty="0"/>
              <a:t> of early identification and effective management of self-harm, mental ill-health and substance misuse.</a:t>
            </a:r>
          </a:p>
          <a:p>
            <a:pPr defTabSz="990478">
              <a:defRPr/>
            </a:pPr>
            <a:endParaRPr lang="en-US" sz="1100" dirty="0"/>
          </a:p>
          <a:p>
            <a:pPr defTabSz="990478">
              <a:defRPr/>
            </a:pPr>
            <a:r>
              <a:rPr lang="en-US" sz="1100" dirty="0"/>
              <a:t>4. The delivery of a comprehensive strategy is effective in reducing deaths by suicide through combining a range of integrated interventions that build community resilience and target groups of people at heightened risk of suicide. Directors of public health and health and wellbeing boards have a central role. Their involvement is crucial in </a:t>
            </a:r>
            <a:r>
              <a:rPr lang="en-US" sz="1100" dirty="0" err="1"/>
              <a:t>co-ordinating</a:t>
            </a:r>
            <a:r>
              <a:rPr lang="en-US" sz="1100" dirty="0"/>
              <a:t> local suicide prevention efforts and making sure every area has a strategy in place. </a:t>
            </a:r>
          </a:p>
          <a:p>
            <a:pPr defTabSz="990478">
              <a:defRPr/>
            </a:pPr>
            <a:endParaRPr lang="en-US" sz="1100" dirty="0"/>
          </a:p>
          <a:p>
            <a:pPr defTabSz="990478">
              <a:defRPr/>
            </a:pPr>
            <a:r>
              <a:rPr lang="en-US" sz="1100" dirty="0"/>
              <a:t>5. A whole system approach is required, with local government, primary care, health and criminal justice services, voluntary </a:t>
            </a:r>
            <a:r>
              <a:rPr lang="en-US" sz="1100" dirty="0" err="1"/>
              <a:t>organisations</a:t>
            </a:r>
            <a:r>
              <a:rPr lang="en-US" sz="1100" dirty="0"/>
              <a:t> and local people affected by suicide having a role to play. Suicide prevention can also be part of work addressing the wider determinants of health and wellbeing.</a:t>
            </a:r>
          </a:p>
          <a:p>
            <a:pPr defTabSz="990478">
              <a:defRPr/>
            </a:pPr>
            <a:endParaRPr lang="en-US" sz="1100" dirty="0"/>
          </a:p>
          <a:p>
            <a:pPr defTabSz="990478">
              <a:defRPr/>
            </a:pPr>
            <a:r>
              <a:rPr lang="en-US" sz="1100" dirty="0"/>
              <a:t>6. This is one of the most evidenced aspects of suicide prevention and can include physical restrictions, as well as improving opportunities for intervention.</a:t>
            </a:r>
          </a:p>
          <a:p>
            <a:pPr defTabSz="990478">
              <a:defRPr/>
            </a:pPr>
            <a:endParaRPr lang="en-US" sz="1100" dirty="0"/>
          </a:p>
          <a:p>
            <a:pPr defTabSz="990478">
              <a:defRPr/>
            </a:pPr>
            <a:r>
              <a:rPr lang="en-US" sz="1100" dirty="0"/>
              <a:t>7. Compared with people bereaved through other causes, individuals bereaved by suicide have an increased risk of suicide and suicidal ideation, depression, psychiatric admission as well as poor social functioning.</a:t>
            </a:r>
          </a:p>
          <a:p>
            <a:pPr defTabSz="990478">
              <a:defRPr/>
            </a:pPr>
            <a:endParaRPr lang="en-US" sz="1100" dirty="0"/>
          </a:p>
          <a:p>
            <a:pPr defTabSz="990478">
              <a:defRPr/>
            </a:pPr>
            <a:r>
              <a:rPr lang="en-US" sz="1100" dirty="0"/>
              <a:t>8. Research shows that inappropriate reporting of suicide may lead to imitative or 'copycat' behaviour.</a:t>
            </a:r>
          </a:p>
          <a:p>
            <a:pPr defTabSz="990478">
              <a:defRPr/>
            </a:pPr>
            <a:endParaRPr lang="en-US" sz="1100" dirty="0"/>
          </a:p>
          <a:p>
            <a:pPr defTabSz="990478">
              <a:defRPr/>
            </a:pPr>
            <a:r>
              <a:rPr lang="en-US" sz="1100" dirty="0"/>
              <a:t>9. The economic cost of each death by suicide of someone of working age is estimated to be £1.67 million. This covers the direct costs of care, indirect costs relating to loss of productivity and earnings, and the intangible costs associated with pain, grief and suffering.</a:t>
            </a:r>
          </a:p>
          <a:p>
            <a:pPr defTabSz="990478">
              <a:defRPr/>
            </a:pPr>
            <a:endParaRPr lang="en-US" sz="1100" dirty="0"/>
          </a:p>
          <a:p>
            <a:pPr defTabSz="990478">
              <a:defRPr/>
            </a:pPr>
            <a:r>
              <a:rPr lang="en-US" sz="1100" dirty="0"/>
              <a:t>10. Local government should consider the national evidence alongside local data and information to ensure local needs are addressed. </a:t>
            </a:r>
          </a:p>
          <a:p>
            <a:pPr defTabSz="990478">
              <a:defRPr/>
            </a:pPr>
            <a:endParaRPr lang="en-US" sz="1100" dirty="0"/>
          </a:p>
          <a:p>
            <a:pPr defTabSz="990478">
              <a:defRPr/>
            </a:pPr>
            <a:endParaRPr lang="en-US" sz="1100" dirty="0"/>
          </a:p>
          <a:p>
            <a:pPr defTabSz="990478">
              <a:defRPr/>
            </a:pP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10</a:t>
            </a:fld>
            <a:endParaRPr lang="en-US" dirty="0"/>
          </a:p>
        </p:txBody>
      </p:sp>
    </p:spTree>
    <p:extLst>
      <p:ext uri="{BB962C8B-B14F-4D97-AF65-F5344CB8AC3E}">
        <p14:creationId xmlns:p14="http://schemas.microsoft.com/office/powerpoint/2010/main" val="185938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dirty="0"/>
              <a:t>There were 4,575 deaths from suicide registered in England in 2016.</a:t>
            </a:r>
          </a:p>
          <a:p>
            <a:pPr defTabSz="990478">
              <a:defRPr/>
            </a:pPr>
            <a:endParaRPr lang="en-US" sz="1300" dirty="0"/>
          </a:p>
          <a:p>
            <a:pPr defTabSz="990478">
              <a:defRPr/>
            </a:pPr>
            <a:r>
              <a:rPr lang="en-US" sz="1300" dirty="0"/>
              <a:t>A conservative estimate of 10 people directly affected by each of these deaths gives a minimum of almost 50,000 people annually who could benefit from support after suicide.</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11</a:t>
            </a:fld>
            <a:endParaRPr lang="en-US" dirty="0"/>
          </a:p>
        </p:txBody>
      </p:sp>
    </p:spTree>
    <p:extLst>
      <p:ext uri="{BB962C8B-B14F-4D97-AF65-F5344CB8AC3E}">
        <p14:creationId xmlns:p14="http://schemas.microsoft.com/office/powerpoint/2010/main" val="248528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b="1" dirty="0"/>
              <a:t>Gender. </a:t>
            </a:r>
            <a:r>
              <a:rPr lang="en-US" sz="1300" dirty="0"/>
              <a:t>Three in four deaths by suicide are by men. </a:t>
            </a:r>
          </a:p>
          <a:p>
            <a:pPr defTabSz="990478">
              <a:defRPr/>
            </a:pPr>
            <a:endParaRPr lang="en-US" sz="1300" dirty="0"/>
          </a:p>
          <a:p>
            <a:pPr defTabSz="990478">
              <a:defRPr/>
            </a:pPr>
            <a:r>
              <a:rPr lang="en-US" sz="1300" b="1" dirty="0"/>
              <a:t>Age. </a:t>
            </a:r>
            <a:r>
              <a:rPr lang="en-US" sz="1300" dirty="0"/>
              <a:t>The highest suicide rate in England is among men aged 40 - 44. </a:t>
            </a:r>
          </a:p>
          <a:p>
            <a:pPr defTabSz="990478">
              <a:defRPr/>
            </a:pPr>
            <a:endParaRPr lang="en-US" sz="1300" dirty="0"/>
          </a:p>
          <a:p>
            <a:pPr defTabSz="990478">
              <a:defRPr/>
            </a:pPr>
            <a:r>
              <a:rPr lang="en-US" sz="1300" b="1" dirty="0"/>
              <a:t>Socio-economic group. </a:t>
            </a:r>
            <a:r>
              <a:rPr lang="en-US" sz="1300" dirty="0"/>
              <a:t>People in the lowest socio-economic group and living in the most deprived geographical areas are 10 times more at risk of suicide than those in the highest socio-economic group living in the most affluent areas.</a:t>
            </a:r>
          </a:p>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12</a:t>
            </a:fld>
            <a:endParaRPr lang="en-US" dirty="0"/>
          </a:p>
        </p:txBody>
      </p:sp>
    </p:spTree>
    <p:extLst>
      <p:ext uri="{BB962C8B-B14F-4D97-AF65-F5344CB8AC3E}">
        <p14:creationId xmlns:p14="http://schemas.microsoft.com/office/powerpoint/2010/main" val="38288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90478" rtl="0" eaLnBrk="0" fontAlgn="base" latinLnBrk="0" hangingPunct="0">
              <a:lnSpc>
                <a:spcPct val="100000"/>
              </a:lnSpc>
              <a:spcBef>
                <a:spcPct val="30000"/>
              </a:spcBef>
              <a:spcAft>
                <a:spcPct val="0"/>
              </a:spcAft>
              <a:buClrTx/>
              <a:buSzTx/>
              <a:buFontTx/>
              <a:buNone/>
              <a:tabLst/>
              <a:defRPr/>
            </a:pPr>
            <a:r>
              <a:rPr lang="en-US" sz="1300" baseline="0" dirty="0"/>
              <a:t>Whilst self harm is the strongest identified predictor, the majority of people who self-harm don’t go on to take their own life – but it does suggest that more needs to be done in this area. </a:t>
            </a:r>
            <a:r>
              <a:rPr lang="en-US" sz="1300" dirty="0"/>
              <a:t> Mental ill-health and substance misuse also contribute to many suicides. Suicide prevention strategies must consider and link to programmes of early identification and effective management of self-harm, mental ill-health and substance misuse.</a:t>
            </a:r>
          </a:p>
          <a:p>
            <a:pPr defTabSz="990478">
              <a:defRPr/>
            </a:pPr>
            <a:endParaRPr lang="en-US" sz="1300" dirty="0"/>
          </a:p>
          <a:p>
            <a:pPr defTabSz="990478">
              <a:defRPr/>
            </a:pPr>
            <a:r>
              <a:rPr lang="en-US" sz="1300" baseline="0" dirty="0"/>
              <a:t>Whilst 1 in 3 people who die by suicide are in contact with mental health services, this means that 2 out of 3 people aren’t. It is therefore critical that a public health approach is taken.</a:t>
            </a:r>
          </a:p>
          <a:p>
            <a:pPr defTabSz="990478">
              <a:defRPr/>
            </a:pPr>
            <a:endParaRPr lang="en-US" sz="1300" baseline="0" dirty="0"/>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13</a:t>
            </a:fld>
            <a:endParaRPr lang="en-US" dirty="0"/>
          </a:p>
        </p:txBody>
      </p:sp>
    </p:spTree>
    <p:extLst>
      <p:ext uri="{BB962C8B-B14F-4D97-AF65-F5344CB8AC3E}">
        <p14:creationId xmlns:p14="http://schemas.microsoft.com/office/powerpoint/2010/main" val="2657514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dirty="0"/>
              <a:t>S</a:t>
            </a:r>
            <a:r>
              <a:rPr lang="en-US" sz="1300" baseline="0" dirty="0"/>
              <a:t>uicide is preventable and preventing suicide is achievable.</a:t>
            </a:r>
          </a:p>
          <a:p>
            <a:pPr defTabSz="990478">
              <a:defRPr/>
            </a:pPr>
            <a:endParaRPr lang="en-US" sz="1300" baseline="0" dirty="0"/>
          </a:p>
          <a:p>
            <a:pPr defTabSz="990478">
              <a:defRPr/>
            </a:pPr>
            <a:r>
              <a:rPr lang="en-US" sz="1300" dirty="0"/>
              <a:t>It requires</a:t>
            </a:r>
            <a:r>
              <a:rPr lang="en-US" sz="1300" baseline="0" dirty="0"/>
              <a:t> a </a:t>
            </a:r>
            <a:r>
              <a:rPr lang="en-US" sz="1300" dirty="0"/>
              <a:t>whole system approach, with local government, primary care, health and criminal justice services, voluntary organisations and local people affected by suicide having a role to play. </a:t>
            </a:r>
          </a:p>
          <a:p>
            <a:pPr defTabSz="990478">
              <a:defRPr/>
            </a:pPr>
            <a:endParaRPr lang="en-US" sz="1300" dirty="0"/>
          </a:p>
          <a:p>
            <a:pPr defTabSz="990478">
              <a:defRPr/>
            </a:pPr>
            <a:r>
              <a:rPr lang="en-US" sz="1300" dirty="0"/>
              <a:t>Suicide prevention needs to located across a wide range of strategies</a:t>
            </a:r>
            <a:r>
              <a:rPr lang="en-US" sz="1300" baseline="0" dirty="0"/>
              <a:t> and should be part of </a:t>
            </a:r>
            <a:r>
              <a:rPr lang="en-US" sz="1300" dirty="0"/>
              <a:t>work addressing the wider determinants of health and wellbeing.</a:t>
            </a:r>
          </a:p>
          <a:p>
            <a:pPr defTabSz="990478">
              <a:defRPr/>
            </a:pPr>
            <a:endParaRPr lang="en-US" sz="1300" dirty="0"/>
          </a:p>
          <a:p>
            <a:pPr defTabSz="990478">
              <a:defRPr/>
            </a:pPr>
            <a:r>
              <a:rPr lang="en-US" sz="1300" dirty="0"/>
              <a:t>The delivery of a comprehensive strategy is effective in reducing deaths by suicide through combining a range of integrated interventions that build community resilience and target groups of people at heightened risk of suicide. Directors of public health and health and wellbeing boards have a central role. Their involvement is crucial in </a:t>
            </a:r>
            <a:r>
              <a:rPr lang="en-US" sz="1300" dirty="0" err="1"/>
              <a:t>co-ordinating</a:t>
            </a:r>
            <a:r>
              <a:rPr lang="en-US" sz="1300" dirty="0"/>
              <a:t> local suicide prevention efforts and making sure every area has a strategy in place. </a:t>
            </a:r>
          </a:p>
          <a:p>
            <a:pPr defTabSz="990478">
              <a:defRPr/>
            </a:pPr>
            <a:endParaRPr lang="en-US" sz="1300" dirty="0"/>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14</a:t>
            </a:fld>
            <a:endParaRPr lang="en-US" dirty="0"/>
          </a:p>
        </p:txBody>
      </p:sp>
    </p:spTree>
    <p:extLst>
      <p:ext uri="{BB962C8B-B14F-4D97-AF65-F5344CB8AC3E}">
        <p14:creationId xmlns:p14="http://schemas.microsoft.com/office/powerpoint/2010/main" val="428518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dirty="0"/>
              <a:t>The </a:t>
            </a:r>
            <a:r>
              <a:rPr lang="en-US" sz="1200" b="0" kern="1200" dirty="0">
                <a:solidFill>
                  <a:schemeClr val="tx1"/>
                </a:solidFill>
                <a:effectLst/>
                <a:latin typeface="+mn-lt"/>
                <a:ea typeface="ヒラギノ角ゴ Pro W3" pitchFamily="84" charset="-128"/>
                <a:cs typeface="ヒラギノ角ゴ Pro W3" pitchFamily="84" charset="-128"/>
              </a:rPr>
              <a:t>evidence for restricting access</a:t>
            </a:r>
            <a:r>
              <a:rPr lang="en-US" sz="1200" b="0" kern="1200" baseline="0" dirty="0">
                <a:solidFill>
                  <a:schemeClr val="tx1"/>
                </a:solidFill>
                <a:effectLst/>
                <a:latin typeface="+mn-lt"/>
                <a:ea typeface="ヒラギノ角ゴ Pro W3" pitchFamily="84" charset="-128"/>
                <a:cs typeface="ヒラギノ角ゴ Pro W3" pitchFamily="84" charset="-128"/>
              </a:rPr>
              <a:t> </a:t>
            </a:r>
            <a:r>
              <a:rPr lang="en-US" sz="1200" b="0" kern="1200" dirty="0">
                <a:solidFill>
                  <a:schemeClr val="tx1"/>
                </a:solidFill>
                <a:effectLst/>
                <a:latin typeface="+mn-lt"/>
                <a:ea typeface="ヒラギノ角ゴ Pro W3" pitchFamily="84" charset="-128"/>
                <a:cs typeface="ヒラギノ角ゴ Pro W3" pitchFamily="84" charset="-128"/>
              </a:rPr>
              <a:t>to lethal means in prevention of suicide is ever strengthening, especially with regard to control of analgesics and structural interventions at high risk locations for suicide by jumping.</a:t>
            </a:r>
            <a:r>
              <a:rPr lang="en-US" sz="1200" b="0" kern="1200" baseline="0" dirty="0">
                <a:solidFill>
                  <a:schemeClr val="tx1"/>
                </a:solidFill>
                <a:effectLst/>
                <a:latin typeface="+mn-lt"/>
                <a:ea typeface="ヒラギノ角ゴ Pro W3" pitchFamily="84" charset="-128"/>
                <a:cs typeface="ヒラギノ角ゴ Pro W3" pitchFamily="84" charset="-128"/>
              </a:rPr>
              <a:t> </a:t>
            </a:r>
          </a:p>
          <a:p>
            <a:pPr defTabSz="990478">
              <a:defRPr/>
            </a:pPr>
            <a:endParaRPr lang="en-US" sz="1200" b="0" kern="1200" baseline="0" dirty="0">
              <a:solidFill>
                <a:schemeClr val="tx1"/>
              </a:solidFill>
              <a:effectLst/>
              <a:latin typeface="+mn-lt"/>
              <a:ea typeface="ヒラギノ角ゴ Pro W3" pitchFamily="84" charset="-128"/>
              <a:cs typeface="ヒラギノ角ゴ Pro W3" pitchFamily="84" charset="-128"/>
            </a:endParaRPr>
          </a:p>
          <a:p>
            <a:pPr defTabSz="990478">
              <a:defRPr/>
            </a:pPr>
            <a:r>
              <a:rPr lang="en-US" sz="1200" b="0" kern="1200" baseline="0" dirty="0">
                <a:solidFill>
                  <a:schemeClr val="tx1"/>
                </a:solidFill>
                <a:effectLst/>
                <a:latin typeface="+mn-lt"/>
                <a:ea typeface="ヒラギノ角ゴ Pro W3" pitchFamily="84" charset="-128"/>
                <a:cs typeface="ヒラギノ角ゴ Pro W3" pitchFamily="84" charset="-128"/>
              </a:rPr>
              <a:t>(Where these have been introduced there has been </a:t>
            </a:r>
            <a:r>
              <a:rPr lang="en-US" sz="1200" b="0" kern="1200" dirty="0">
                <a:solidFill>
                  <a:schemeClr val="tx1"/>
                </a:solidFill>
                <a:effectLst/>
                <a:latin typeface="+mn-lt"/>
                <a:ea typeface="ヒラギノ角ゴ Pro W3" pitchFamily="84" charset="-128"/>
                <a:cs typeface="ヒラギノ角ゴ Pro W3" pitchFamily="84" charset="-128"/>
              </a:rPr>
              <a:t>with an overall reduction in deaths of 86% and little evidence of major substitution to other potential jumping sites).</a:t>
            </a:r>
          </a:p>
          <a:p>
            <a:pPr defTabSz="990478">
              <a:defRPr/>
            </a:pPr>
            <a:endParaRPr lang="en-US" sz="1200" b="0" kern="1200" dirty="0">
              <a:solidFill>
                <a:schemeClr val="tx1"/>
              </a:solidFill>
              <a:effectLst/>
              <a:latin typeface="+mn-lt"/>
              <a:ea typeface="ヒラギノ角ゴ Pro W3" pitchFamily="84" charset="-128"/>
              <a:cs typeface="ヒラギノ角ゴ Pro W3" pitchFamily="84" charset="-128"/>
            </a:endParaRPr>
          </a:p>
          <a:p>
            <a:pPr defTabSz="990478">
              <a:defRPr/>
            </a:pPr>
            <a:r>
              <a:rPr lang="en-US" sz="1200" b="0" kern="1200" dirty="0">
                <a:solidFill>
                  <a:schemeClr val="tx1"/>
                </a:solidFill>
                <a:effectLst/>
                <a:latin typeface="+mn-lt"/>
                <a:ea typeface="ヒラギノ角ゴ Pro W3" pitchFamily="84" charset="-128"/>
                <a:cs typeface="ヒラギノ角ゴ Pro W3" pitchFamily="84" charset="-128"/>
              </a:rPr>
              <a:t>Restricting</a:t>
            </a:r>
            <a:r>
              <a:rPr lang="en-US" sz="1200" b="0" kern="1200" baseline="0" dirty="0">
                <a:solidFill>
                  <a:schemeClr val="tx1"/>
                </a:solidFill>
                <a:effectLst/>
                <a:latin typeface="+mn-lt"/>
                <a:ea typeface="ヒラギノ角ゴ Pro W3" pitchFamily="84" charset="-128"/>
                <a:cs typeface="ヒラギノ角ゴ Pro W3" pitchFamily="84" charset="-128"/>
              </a:rPr>
              <a:t> access can take the form of:</a:t>
            </a:r>
            <a:br>
              <a:rPr lang="en-US" sz="1200" b="0" kern="1200" dirty="0">
                <a:solidFill>
                  <a:schemeClr val="tx1"/>
                </a:solidFill>
                <a:effectLst/>
                <a:latin typeface="+mn-lt"/>
                <a:ea typeface="ヒラギノ角ゴ Pro W3" pitchFamily="84" charset="-128"/>
                <a:cs typeface="ヒラギノ角ゴ Pro W3" pitchFamily="84" charset="-128"/>
              </a:rPr>
            </a:br>
            <a:r>
              <a:rPr lang="en-US" sz="1200" b="0" kern="1200" dirty="0">
                <a:solidFill>
                  <a:schemeClr val="tx1"/>
                </a:solidFill>
                <a:effectLst/>
                <a:latin typeface="+mn-lt"/>
                <a:ea typeface="ヒラギノ角ゴ Pro W3" pitchFamily="84" charset="-128"/>
                <a:cs typeface="ヒラギノ角ゴ Pro W3" pitchFamily="84" charset="-128"/>
              </a:rPr>
              <a:t>• working with retailers to control the sale of dangerous gases and liquids</a:t>
            </a:r>
          </a:p>
          <a:p>
            <a:pPr marL="171450" indent="-171450" defTabSz="990478">
              <a:buFont typeface="Arial" panose="020B0604020202020204" pitchFamily="34" charset="0"/>
              <a:buChar char="•"/>
              <a:defRPr/>
            </a:pPr>
            <a:r>
              <a:rPr lang="en-US" sz="1200" b="0" kern="1200" dirty="0">
                <a:solidFill>
                  <a:schemeClr val="tx1"/>
                </a:solidFill>
                <a:effectLst/>
                <a:latin typeface="+mn-lt"/>
                <a:ea typeface="ヒラギノ角ゴ Pro W3" pitchFamily="84" charset="-128"/>
                <a:cs typeface="ヒラギノ角ゴ Pro W3" pitchFamily="84" charset="-128"/>
              </a:rPr>
              <a:t>puttin</a:t>
            </a:r>
            <a:r>
              <a:rPr lang="en-US" sz="1200" b="0" kern="1200" baseline="0" dirty="0">
                <a:solidFill>
                  <a:schemeClr val="tx1"/>
                </a:solidFill>
                <a:effectLst/>
                <a:latin typeface="+mn-lt"/>
                <a:ea typeface="ヒラギノ角ゴ Pro W3" pitchFamily="84" charset="-128"/>
                <a:cs typeface="ヒラギノ角ゴ Pro W3" pitchFamily="84" charset="-128"/>
              </a:rPr>
              <a:t>g up barriers to restrict access</a:t>
            </a:r>
          </a:p>
          <a:p>
            <a:pPr marL="171450" indent="-171450" defTabSz="990478">
              <a:buFont typeface="Arial" panose="020B0604020202020204" pitchFamily="34" charset="0"/>
              <a:buChar char="•"/>
              <a:defRPr/>
            </a:pPr>
            <a:r>
              <a:rPr lang="en-US" sz="1200" b="0" kern="1200" dirty="0">
                <a:solidFill>
                  <a:schemeClr val="tx1"/>
                </a:solidFill>
                <a:effectLst/>
                <a:latin typeface="+mn-lt"/>
                <a:ea typeface="ヒラギノ角ゴ Pro W3" pitchFamily="84" charset="-128"/>
                <a:cs typeface="ヒラギノ角ゴ Pro W3" pitchFamily="84" charset="-128"/>
              </a:rPr>
              <a:t>working with media to restrict coverage of methods and sites associated with suicidal acts. This has been linked with positive changes in media reporting as well as decreases in suicide levels. </a:t>
            </a:r>
            <a:endParaRPr lang="en-US" sz="1400" dirty="0"/>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The</a:t>
            </a:r>
            <a:r>
              <a:rPr lang="en-US" sz="1200" b="0" kern="1200" baseline="0" dirty="0">
                <a:solidFill>
                  <a:schemeClr val="tx1"/>
                </a:solidFill>
                <a:effectLst/>
                <a:latin typeface="+mn-lt"/>
                <a:ea typeface="ヒラギノ角ゴ Pro W3" pitchFamily="84" charset="-128"/>
                <a:cs typeface="ヒラギノ角ゴ Pro W3" pitchFamily="84" charset="-128"/>
              </a:rPr>
              <a:t> l</a:t>
            </a:r>
            <a:r>
              <a:rPr lang="en-US" sz="1200" b="0" kern="1200" dirty="0">
                <a:solidFill>
                  <a:schemeClr val="tx1"/>
                </a:solidFill>
                <a:effectLst/>
                <a:latin typeface="+mn-lt"/>
                <a:ea typeface="ヒラギノ角ゴ Pro W3" pitchFamily="84" charset="-128"/>
                <a:cs typeface="ヒラギノ角ゴ Pro W3" pitchFamily="84" charset="-128"/>
              </a:rPr>
              <a:t>ocal data gathered from suicide audits or real-time surveillance can provide the valuable insights into emerging trends with regards to local locations and methods.</a:t>
            </a:r>
          </a:p>
          <a:p>
            <a:endParaRPr lang="en-US" sz="1200" b="0" kern="1200" dirty="0">
              <a:solidFill>
                <a:schemeClr val="tx1"/>
              </a:solidFill>
              <a:effectLst/>
              <a:latin typeface="+mn-lt"/>
              <a:ea typeface="ヒラギノ角ゴ Pro W3" pitchFamily="84" charset="-128"/>
              <a:cs typeface="ヒラギノ角ゴ Pro W3" pitchFamily="84" charset="-128"/>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ヒラギノ角ゴ Pro W3" pitchFamily="84" charset="-128"/>
                <a:cs typeface="ヒラギノ角ゴ Pro W3" pitchFamily="84" charset="-128"/>
              </a:rPr>
              <a:t>Public</a:t>
            </a:r>
            <a:r>
              <a:rPr lang="en-US" sz="1200" b="0" kern="1200" baseline="0" dirty="0">
                <a:solidFill>
                  <a:schemeClr val="tx1"/>
                </a:solidFill>
                <a:effectLst/>
                <a:latin typeface="+mn-lt"/>
                <a:ea typeface="ヒラギノ角ゴ Pro W3" pitchFamily="84" charset="-128"/>
                <a:cs typeface="ヒラギノ角ゴ Pro W3" pitchFamily="84" charset="-128"/>
              </a:rPr>
              <a:t> Health England</a:t>
            </a:r>
            <a:r>
              <a:rPr lang="en-US" sz="1200" b="0" kern="1200" dirty="0">
                <a:solidFill>
                  <a:schemeClr val="tx1"/>
                </a:solidFill>
                <a:effectLst/>
                <a:latin typeface="+mn-lt"/>
                <a:ea typeface="ヒラギノ角ゴ Pro W3" pitchFamily="84" charset="-128"/>
                <a:cs typeface="ヒラギノ角ゴ Pro W3" pitchFamily="84" charset="-128"/>
              </a:rPr>
              <a:t> has produced guidance on preventing suicide at high risk locations, such as bridges and high buildings. </a:t>
            </a:r>
            <a:r>
              <a:rPr lang="en-US" sz="1200" dirty="0">
                <a:solidFill>
                  <a:schemeClr val="bg2"/>
                </a:solidFill>
                <a:hlinkClick r:id="rId3"/>
              </a:rPr>
              <a:t>Preventing suicides in public places: a practice resource</a:t>
            </a:r>
            <a:endParaRPr lang="en-US" sz="1200" dirty="0">
              <a:solidFill>
                <a:schemeClr val="bg2"/>
              </a:solidFill>
            </a:endParaRPr>
          </a:p>
          <a:p>
            <a:endParaRPr lang="en-US" sz="1400" dirty="0"/>
          </a:p>
          <a:p>
            <a:pPr defTabSz="990478">
              <a:defRPr/>
            </a:pPr>
            <a:endParaRPr lang="en-US" sz="1300" dirty="0"/>
          </a:p>
          <a:p>
            <a:pPr defTabSz="990478">
              <a:defRPr/>
            </a:pPr>
            <a:endParaRPr lang="en-US" sz="1300" dirty="0"/>
          </a:p>
          <a:p>
            <a:pPr defTabSz="990478">
              <a:defRPr/>
            </a:pPr>
            <a:endParaRPr lang="en-US" sz="1300" dirty="0"/>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15</a:t>
            </a:fld>
            <a:endParaRPr lang="en-US" dirty="0"/>
          </a:p>
        </p:txBody>
      </p:sp>
    </p:spTree>
    <p:extLst>
      <p:ext uri="{BB962C8B-B14F-4D97-AF65-F5344CB8AC3E}">
        <p14:creationId xmlns:p14="http://schemas.microsoft.com/office/powerpoint/2010/main" val="99501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dirty="0"/>
              <a:t>Compared with people bereaved through other causes, individuals bereaved by suicide have an increased risk of suicide and suicidal ideation, depression, psychiatric admission as well as poor social functioning.</a:t>
            </a:r>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16</a:t>
            </a:fld>
            <a:endParaRPr lang="en-US" dirty="0"/>
          </a:p>
        </p:txBody>
      </p:sp>
    </p:spTree>
    <p:extLst>
      <p:ext uri="{BB962C8B-B14F-4D97-AF65-F5344CB8AC3E}">
        <p14:creationId xmlns:p14="http://schemas.microsoft.com/office/powerpoint/2010/main" val="23372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a:solidFill>
                  <a:schemeClr val="tx1"/>
                </a:solidFill>
                <a:effectLst/>
                <a:latin typeface="+mn-lt"/>
                <a:ea typeface="ヒラギノ角ゴ Pro W3" pitchFamily="84" charset="-128"/>
                <a:cs typeface="ヒラギノ角ゴ Pro W3" pitchFamily="84" charset="-128"/>
              </a:rPr>
              <a:t>Research demonstrates strong links between media reporting of suicide</a:t>
            </a:r>
            <a:br>
              <a:rPr lang="en-US" sz="1200" b="0" kern="1200" dirty="0">
                <a:solidFill>
                  <a:schemeClr val="tx1"/>
                </a:solidFill>
                <a:effectLst/>
                <a:latin typeface="+mn-lt"/>
                <a:ea typeface="ヒラギノ角ゴ Pro W3" pitchFamily="84" charset="-128"/>
                <a:cs typeface="ヒラギノ角ゴ Pro W3" pitchFamily="84" charset="-128"/>
              </a:rPr>
            </a:br>
            <a:r>
              <a:rPr lang="en-US" sz="1200" b="0" kern="1200" dirty="0">
                <a:solidFill>
                  <a:schemeClr val="tx1"/>
                </a:solidFill>
                <a:effectLst/>
                <a:latin typeface="+mn-lt"/>
                <a:ea typeface="ヒラギノ角ゴ Pro W3" pitchFamily="84" charset="-128"/>
                <a:cs typeface="ヒラギノ角ゴ Pro W3" pitchFamily="84" charset="-128"/>
              </a:rPr>
              <a:t>and imitative suicidal </a:t>
            </a:r>
            <a:r>
              <a:rPr lang="en-US" sz="1200" b="0" kern="1200" dirty="0" err="1">
                <a:solidFill>
                  <a:schemeClr val="tx1"/>
                </a:solidFill>
                <a:effectLst/>
                <a:latin typeface="+mn-lt"/>
                <a:ea typeface="ヒラギノ角ゴ Pro W3" pitchFamily="84" charset="-128"/>
                <a:cs typeface="ヒラギノ角ゴ Pro W3" pitchFamily="84" charset="-128"/>
              </a:rPr>
              <a:t>behaviour</a:t>
            </a:r>
            <a:r>
              <a:rPr lang="en-US" sz="1200" b="0" kern="1200" dirty="0">
                <a:solidFill>
                  <a:schemeClr val="tx1"/>
                </a:solidFill>
                <a:effectLst/>
                <a:latin typeface="+mn-lt"/>
                <a:ea typeface="ヒラギノ角ゴ Pro W3" pitchFamily="84" charset="-128"/>
                <a:cs typeface="ヒラギノ角ゴ Pro W3" pitchFamily="84" charset="-128"/>
              </a:rPr>
              <a:t>.</a:t>
            </a:r>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This risk significantly increases if the suicide method is described, if the story is placed prominently and if the coverage is </a:t>
            </a:r>
            <a:r>
              <a:rPr lang="en-US" sz="1200" b="0" kern="1200" dirty="0" err="1">
                <a:solidFill>
                  <a:schemeClr val="tx1"/>
                </a:solidFill>
                <a:effectLst/>
                <a:latin typeface="+mn-lt"/>
                <a:ea typeface="ヒラギノ角ゴ Pro W3" pitchFamily="84" charset="-128"/>
                <a:cs typeface="ヒラギノ角ゴ Pro W3" pitchFamily="84" charset="-128"/>
              </a:rPr>
              <a:t>sensationalised</a:t>
            </a:r>
            <a:r>
              <a:rPr lang="en-US" sz="1200" b="0" kern="1200" dirty="0">
                <a:solidFill>
                  <a:schemeClr val="tx1"/>
                </a:solidFill>
                <a:effectLst/>
                <a:latin typeface="+mn-lt"/>
                <a:ea typeface="ヒラギノ角ゴ Pro W3" pitchFamily="84" charset="-128"/>
                <a:cs typeface="ヒラギノ角ゴ Pro W3" pitchFamily="84" charset="-128"/>
              </a:rPr>
              <a:t> and/or extensive. </a:t>
            </a:r>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While much of the work to promote responsible reporting is done at a national level, there is a place for prevention work with local media. </a:t>
            </a:r>
            <a:endParaRPr lang="en-US" sz="1400" b="0" dirty="0"/>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Local areas can</a:t>
            </a:r>
            <a:r>
              <a:rPr lang="en-US" sz="1200" b="0" kern="1200" baseline="0" dirty="0">
                <a:solidFill>
                  <a:schemeClr val="tx1"/>
                </a:solidFill>
                <a:effectLst/>
                <a:latin typeface="+mn-lt"/>
                <a:ea typeface="ヒラギノ角ゴ Pro W3" pitchFamily="84" charset="-128"/>
                <a:cs typeface="ヒラギノ角ゴ Pro W3" pitchFamily="84" charset="-128"/>
              </a:rPr>
              <a:t> make local journalists</a:t>
            </a:r>
            <a:r>
              <a:rPr lang="en-US" sz="1200" b="0" kern="1200" dirty="0">
                <a:solidFill>
                  <a:schemeClr val="tx1"/>
                </a:solidFill>
                <a:effectLst/>
                <a:latin typeface="+mn-lt"/>
                <a:ea typeface="ヒラギノ角ゴ Pro W3" pitchFamily="84" charset="-128"/>
                <a:cs typeface="ヒラギノ角ゴ Pro W3" pitchFamily="84" charset="-128"/>
              </a:rPr>
              <a:t> aware of, and help to ensure they follow</a:t>
            </a:r>
            <a:r>
              <a:rPr lang="en-US" sz="1200" b="0" kern="1200" baseline="0" dirty="0">
                <a:solidFill>
                  <a:schemeClr val="tx1"/>
                </a:solidFill>
                <a:effectLst/>
                <a:latin typeface="+mn-lt"/>
                <a:ea typeface="ヒラギノ角ゴ Pro W3" pitchFamily="84" charset="-128"/>
                <a:cs typeface="ヒラギノ角ゴ Pro W3" pitchFamily="84" charset="-128"/>
              </a:rPr>
              <a:t> the</a:t>
            </a:r>
            <a:endParaRPr lang="en-US" sz="1400" dirty="0"/>
          </a:p>
          <a:p>
            <a:r>
              <a:rPr lang="en-US" sz="1200" b="0" kern="1200" dirty="0">
                <a:solidFill>
                  <a:schemeClr val="tx1"/>
                </a:solidFill>
                <a:effectLst/>
                <a:latin typeface="+mn-lt"/>
                <a:ea typeface="ヒラギノ角ゴ Pro W3" pitchFamily="84" charset="-128"/>
                <a:cs typeface="ヒラギノ角ゴ Pro W3" pitchFamily="84" charset="-128"/>
              </a:rPr>
              <a:t>Samaritans' guidance on responsible media reporting.</a:t>
            </a:r>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They</a:t>
            </a:r>
            <a:r>
              <a:rPr lang="en-US" sz="1200" b="0" kern="1200" baseline="0" dirty="0">
                <a:solidFill>
                  <a:schemeClr val="tx1"/>
                </a:solidFill>
                <a:effectLst/>
                <a:latin typeface="+mn-lt"/>
                <a:ea typeface="ヒラギノ角ゴ Pro W3" pitchFamily="84" charset="-128"/>
                <a:cs typeface="ヒラギノ角ゴ Pro W3" pitchFamily="84" charset="-128"/>
              </a:rPr>
              <a:t> can </a:t>
            </a:r>
            <a:r>
              <a:rPr lang="en-US" sz="1200" b="0" kern="1200" dirty="0">
                <a:solidFill>
                  <a:schemeClr val="tx1"/>
                </a:solidFill>
                <a:effectLst/>
                <a:latin typeface="+mn-lt"/>
                <a:ea typeface="ヒラギノ角ゴ Pro W3" pitchFamily="84" charset="-128"/>
                <a:cs typeface="ヒラギノ角ゴ Pro W3" pitchFamily="84" charset="-128"/>
              </a:rPr>
              <a:t>provide local media with access to the</a:t>
            </a:r>
            <a:r>
              <a:rPr lang="en-US" sz="1200" b="0" kern="1200" baseline="0" dirty="0">
                <a:solidFill>
                  <a:schemeClr val="tx1"/>
                </a:solidFill>
                <a:effectLst/>
                <a:latin typeface="+mn-lt"/>
                <a:ea typeface="ヒラギノ角ゴ Pro W3" pitchFamily="84" charset="-128"/>
                <a:cs typeface="ヒラギノ角ゴ Pro W3" pitchFamily="84" charset="-128"/>
              </a:rPr>
              <a:t> local </a:t>
            </a:r>
            <a:r>
              <a:rPr lang="en-US" sz="1200" b="0" kern="1200" dirty="0">
                <a:solidFill>
                  <a:schemeClr val="tx1"/>
                </a:solidFill>
                <a:effectLst/>
                <a:latin typeface="+mn-lt"/>
                <a:ea typeface="ヒラギノ角ゴ Pro W3" pitchFamily="84" charset="-128"/>
                <a:cs typeface="ヒラギノ角ゴ Pro W3" pitchFamily="84" charset="-128"/>
              </a:rPr>
              <a:t>designated suicide prevention lead so they can speak to them prior to running any story.</a:t>
            </a:r>
          </a:p>
          <a:p>
            <a:endParaRPr lang="en-US" sz="1400" dirty="0"/>
          </a:p>
          <a:p>
            <a:r>
              <a:rPr lang="en-US" sz="1200" b="0" kern="1200" dirty="0">
                <a:solidFill>
                  <a:schemeClr val="tx1"/>
                </a:solidFill>
                <a:effectLst/>
                <a:latin typeface="+mn-lt"/>
                <a:ea typeface="ヒラギノ角ゴ Pro W3" pitchFamily="84" charset="-128"/>
                <a:cs typeface="ヒラギノ角ゴ Pro W3" pitchFamily="84" charset="-128"/>
              </a:rPr>
              <a:t>They can also encourage local media to provide information about sources of support and contact details of helplines when reporting mental health and suicide stories </a:t>
            </a:r>
            <a:endParaRPr lang="en-US" sz="1400" dirty="0"/>
          </a:p>
          <a:p>
            <a:pPr defTabSz="990478">
              <a:defRPr/>
            </a:pPr>
            <a:endParaRPr lang="en-US" sz="1300" dirty="0"/>
          </a:p>
          <a:p>
            <a:pPr defTabSz="990478">
              <a:defRPr/>
            </a:pPr>
            <a:r>
              <a:rPr lang="en-US" sz="1300" dirty="0">
                <a:solidFill>
                  <a:srgbClr val="FF0000"/>
                </a:solidFill>
              </a:rPr>
              <a:t>Samaritans also offer an advisory service so if you see articles of concern locally or are concerned about</a:t>
            </a:r>
            <a:r>
              <a:rPr lang="en-US" sz="1300" baseline="0" dirty="0">
                <a:solidFill>
                  <a:srgbClr val="FF0000"/>
                </a:solidFill>
              </a:rPr>
              <a:t> a potential story then you can</a:t>
            </a:r>
            <a:r>
              <a:rPr lang="en-US" sz="1300" dirty="0">
                <a:solidFill>
                  <a:srgbClr val="FF0000"/>
                </a:solidFill>
              </a:rPr>
              <a:t> contact them for advice.</a:t>
            </a: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17</a:t>
            </a:fld>
            <a:endParaRPr lang="en-US" dirty="0"/>
          </a:p>
        </p:txBody>
      </p:sp>
    </p:spTree>
    <p:extLst>
      <p:ext uri="{BB962C8B-B14F-4D97-AF65-F5344CB8AC3E}">
        <p14:creationId xmlns:p14="http://schemas.microsoft.com/office/powerpoint/2010/main" val="67302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dirty="0"/>
              <a:t>The economic cost of each death by suicide of someone of working age is estimated to be £1.67 million. This covers the direct costs of care, indirect costs relating to loss of productivity and earnings, and the intangible costs associated with pain, grief and suffering.</a:t>
            </a:r>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18</a:t>
            </a:fld>
            <a:endParaRPr lang="en-US" dirty="0"/>
          </a:p>
        </p:txBody>
      </p:sp>
    </p:spTree>
    <p:extLst>
      <p:ext uri="{BB962C8B-B14F-4D97-AF65-F5344CB8AC3E}">
        <p14:creationId xmlns:p14="http://schemas.microsoft.com/office/powerpoint/2010/main" val="3493365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19</a:t>
            </a:fld>
            <a:endParaRPr lang="en-US" dirty="0"/>
          </a:p>
        </p:txBody>
      </p:sp>
    </p:spTree>
    <p:extLst>
      <p:ext uri="{BB962C8B-B14F-4D97-AF65-F5344CB8AC3E}">
        <p14:creationId xmlns:p14="http://schemas.microsoft.com/office/powerpoint/2010/main" val="45161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a:t>
            </a:fld>
            <a:endParaRPr lang="en-US" dirty="0"/>
          </a:p>
        </p:txBody>
      </p:sp>
    </p:spTree>
    <p:extLst>
      <p:ext uri="{BB962C8B-B14F-4D97-AF65-F5344CB8AC3E}">
        <p14:creationId xmlns:p14="http://schemas.microsoft.com/office/powerpoint/2010/main" val="830224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0" dirty="0"/>
              <a:t>Data offers the opportunity to gain important intelligence on the impact of suicide on particular populations and specific patterns and trends that may include: </a:t>
            </a:r>
          </a:p>
          <a:p>
            <a:pPr marL="185715" indent="-185715">
              <a:buFont typeface="Arial" charset="0"/>
              <a:buChar char="•"/>
            </a:pPr>
            <a:r>
              <a:rPr lang="en-US" sz="1200" b="0" dirty="0"/>
              <a:t>Demographics and characteristics which may indicate high risk groups, such as those based on gender, age, ethnicity and/or sexual orientation </a:t>
            </a:r>
          </a:p>
          <a:p>
            <a:pPr marL="185715" indent="-185715">
              <a:buFont typeface="Arial" charset="0"/>
              <a:buChar char="•"/>
            </a:pPr>
            <a:r>
              <a:rPr lang="en-US" sz="1200" b="0" dirty="0"/>
              <a:t>local context, such as particular high frequency locations or emerging methods </a:t>
            </a:r>
          </a:p>
          <a:p>
            <a:pPr marL="185715" indent="-185715">
              <a:buFont typeface="Arial" charset="0"/>
              <a:buChar char="•"/>
            </a:pPr>
            <a:r>
              <a:rPr lang="en-US" sz="1200" b="0" dirty="0"/>
              <a:t>How patterns and trends are changing</a:t>
            </a:r>
          </a:p>
          <a:p>
            <a:pPr marL="185715" indent="-185715">
              <a:buFont typeface="Arial" charset="0"/>
              <a:buChar char="•"/>
            </a:pPr>
            <a:endParaRPr lang="en-US" sz="1200" b="0" dirty="0"/>
          </a:p>
          <a:p>
            <a:r>
              <a:rPr lang="en-US" sz="1200" b="0" kern="1200" dirty="0">
                <a:solidFill>
                  <a:schemeClr val="tx1"/>
                </a:solidFill>
                <a:effectLst/>
                <a:latin typeface="+mn-lt"/>
                <a:ea typeface="ヒラギノ角ゴ Pro W3" pitchFamily="84" charset="-128"/>
                <a:cs typeface="ヒラギノ角ゴ Pro W3" pitchFamily="84" charset="-128"/>
              </a:rPr>
              <a:t>Useful data and intelligence can come from a range of national and local sources, including:</a:t>
            </a:r>
          </a:p>
          <a:p>
            <a:pPr marL="185715" indent="-185715">
              <a:buFont typeface="Arial" panose="020B0604020202020204" pitchFamily="34" charset="0"/>
              <a:buChar char="•"/>
            </a:pPr>
            <a:endParaRPr lang="en-GB" sz="1200" b="0" dirty="0"/>
          </a:p>
          <a:p>
            <a:r>
              <a:rPr lang="en-GB" sz="1200" b="0" dirty="0"/>
              <a:t>ONS data</a:t>
            </a:r>
          </a:p>
          <a:p>
            <a:pPr marL="185715" indent="-185715">
              <a:buFont typeface="Arial" charset="0"/>
              <a:buChar char="•"/>
            </a:pPr>
            <a:r>
              <a:rPr lang="en-GB" sz="1200" b="0" dirty="0"/>
              <a:t>shows numbers and rates of death per 100,000 population. </a:t>
            </a:r>
          </a:p>
          <a:p>
            <a:pPr marL="185715" indent="-185715">
              <a:buFont typeface="Arial" charset="0"/>
              <a:buChar char="•"/>
            </a:pPr>
            <a:r>
              <a:rPr lang="en-GB" sz="1200" b="0" dirty="0"/>
              <a:t>rates are important as they account for the age and size of populations, so it is more reliable to use rates when comparing suicide across age groups and areas. </a:t>
            </a:r>
          </a:p>
          <a:p>
            <a:pPr marL="185715" indent="-185715">
              <a:buFont typeface="Arial" charset="0"/>
              <a:buChar char="•"/>
            </a:pPr>
            <a:r>
              <a:rPr lang="en-GB" sz="1200" b="0" dirty="0"/>
              <a:t>data available from 1981 to allow a review of changing trends.</a:t>
            </a:r>
          </a:p>
          <a:p>
            <a:pPr marL="185715" indent="-185715">
              <a:buFont typeface="Arial" charset="0"/>
              <a:buChar char="•"/>
            </a:pPr>
            <a:r>
              <a:rPr lang="en-GB" sz="1200" b="0" dirty="0"/>
              <a:t>figures are for </a:t>
            </a:r>
            <a:r>
              <a:rPr lang="en-GB" sz="1200" b="0" u="sng" dirty="0"/>
              <a:t>deaths registered, rather than deaths occurring</a:t>
            </a:r>
            <a:r>
              <a:rPr lang="en-GB" sz="1200" b="0" dirty="0"/>
              <a:t> in each calendar year.</a:t>
            </a:r>
          </a:p>
          <a:p>
            <a:pPr marL="185715" indent="-185715">
              <a:buFont typeface="Arial" charset="0"/>
              <a:buChar char="•"/>
            </a:pPr>
            <a:endParaRPr lang="en-GB" sz="1200" b="0" dirty="0"/>
          </a:p>
          <a:p>
            <a:r>
              <a:rPr lang="en-GB" sz="1200" b="0" dirty="0"/>
              <a:t>PHE suicide prevention profile tool</a:t>
            </a:r>
          </a:p>
          <a:p>
            <a:pPr marL="185715" indent="-185715">
              <a:buFont typeface="Arial" charset="0"/>
              <a:buChar char="•"/>
            </a:pPr>
            <a:r>
              <a:rPr lang="en-GB" sz="1200" b="0" dirty="0"/>
              <a:t>data on suicides by local authority, unitary authority and CCG.</a:t>
            </a:r>
          </a:p>
          <a:p>
            <a:pPr marL="185715" indent="-185715">
              <a:buFont typeface="Arial" charset="0"/>
              <a:buChar char="•"/>
            </a:pPr>
            <a:r>
              <a:rPr lang="en-GB" sz="1200" b="0" dirty="0"/>
              <a:t>collates a range of publicly available data on suicide, associated prevalence, risk factors and contact with health services among groups at increased risk</a:t>
            </a:r>
          </a:p>
          <a:p>
            <a:pPr marL="185715" indent="-185715">
              <a:buFont typeface="Arial" charset="0"/>
              <a:buChar char="•"/>
            </a:pPr>
            <a:r>
              <a:rPr lang="en-GB" sz="1200" b="0" dirty="0"/>
              <a:t>enables user to profile their area and benchmark against similar populations.</a:t>
            </a:r>
          </a:p>
          <a:p>
            <a:endParaRPr lang="en-US" sz="1200" b="0" dirty="0"/>
          </a:p>
          <a:p>
            <a:pPr defTabSz="990478">
              <a:defRPr/>
            </a:pPr>
            <a:r>
              <a:rPr lang="en-US" sz="1200" b="0" dirty="0"/>
              <a:t>Rail industry database </a:t>
            </a:r>
          </a:p>
          <a:p>
            <a:pPr defTabSz="990478">
              <a:defRPr/>
            </a:pPr>
            <a:r>
              <a:rPr lang="en-US" sz="1200" b="0" dirty="0"/>
              <a:t>The rail industry has a large database that can support local authorities investigate suicides on the rail network. </a:t>
            </a:r>
            <a:r>
              <a:rPr lang="en-US" sz="1200" b="0" dirty="0" err="1"/>
              <a:t>suicidepreventionprogramme@networkrail.co.uk</a:t>
            </a:r>
            <a:endParaRPr lang="en-US" sz="1200" b="0" dirty="0"/>
          </a:p>
          <a:p>
            <a:pPr defTabSz="990478">
              <a:defRPr/>
            </a:pPr>
            <a:endParaRPr lang="en-US" sz="12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There can be concerns about the strength of local data given that the numbers of suicides in a local authority geographical area tend to be small and the changes detected through monitoring over time even smaller. Sharing the work of data collection across a wider local authority footprint might help to mitigate this risk. </a:t>
            </a:r>
            <a:endParaRPr lang="en-US" sz="1200" b="0" dirty="0"/>
          </a:p>
          <a:p>
            <a:pPr defTabSz="990478">
              <a:defRPr/>
            </a:pPr>
            <a:endParaRPr lang="en-US" sz="1200" b="0" dirty="0"/>
          </a:p>
          <a:p>
            <a:pPr marL="0" marR="0" lvl="0" indent="0" algn="l" defTabSz="990478" rtl="0" eaLnBrk="0" fontAlgn="base" latinLnBrk="0" hangingPunct="0">
              <a:lnSpc>
                <a:spcPct val="100000"/>
              </a:lnSpc>
              <a:spcBef>
                <a:spcPct val="30000"/>
              </a:spcBef>
              <a:spcAft>
                <a:spcPct val="0"/>
              </a:spcAft>
              <a:buClrTx/>
              <a:buSzTx/>
              <a:buFontTx/>
              <a:buNone/>
              <a:tabLst/>
              <a:defRPr/>
            </a:pPr>
            <a:r>
              <a:rPr lang="en-US" sz="1200" b="0" dirty="0"/>
              <a:t>Collecting and </a:t>
            </a:r>
            <a:r>
              <a:rPr lang="en-US" sz="1200" b="0" dirty="0" err="1"/>
              <a:t>analysing</a:t>
            </a:r>
            <a:r>
              <a:rPr lang="en-US" sz="1200" b="0" dirty="0"/>
              <a:t> local data on the number of suicides, the context in which they occur, the groups most at risk and how the picture is changing over time is critical for effective suicide prevention work. Local intelligence informs the development of the suicide prevention strategy, provides an evidence base for action and the means to monitor and review progress. </a:t>
            </a:r>
          </a:p>
          <a:p>
            <a:pPr defTabSz="990478">
              <a:defRPr/>
            </a:pPr>
            <a:endParaRPr lang="en-US" sz="1200" b="0" dirty="0"/>
          </a:p>
          <a:p>
            <a:pPr defTabSz="990478">
              <a:defRPr/>
            </a:pPr>
            <a:r>
              <a:rPr lang="en-US" sz="1200" b="0" dirty="0"/>
              <a:t>Coroner’s records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By reviewing coroners’ records it is possible to gain a detailed retrospective insight into the circumstances of individual suicides. </a:t>
            </a:r>
            <a:r>
              <a:rPr lang="en-GB" sz="1200" b="0" baseline="0" dirty="0"/>
              <a:t> An audit</a:t>
            </a:r>
            <a:r>
              <a:rPr lang="en-GB" sz="1200" b="0" dirty="0"/>
              <a:t> </a:t>
            </a:r>
            <a:r>
              <a:rPr lang="en-GB" sz="1200" b="0" kern="1200" dirty="0">
                <a:solidFill>
                  <a:schemeClr val="tx1"/>
                </a:solidFill>
                <a:effectLst/>
                <a:latin typeface="+mn-lt"/>
                <a:ea typeface="ヒラギノ角ゴ Pro W3" pitchFamily="84" charset="-128"/>
                <a:cs typeface="ヒラギノ角ゴ Pro W3" pitchFamily="84" charset="-128"/>
              </a:rPr>
              <a:t>ordinarily involves</a:t>
            </a:r>
            <a:r>
              <a:rPr lang="en-GB" sz="1200" b="0" kern="1200" baseline="0" dirty="0">
                <a:solidFill>
                  <a:schemeClr val="tx1"/>
                </a:solidFill>
                <a:effectLst/>
                <a:latin typeface="+mn-lt"/>
                <a:ea typeface="ヒラギノ角ゴ Pro W3" pitchFamily="84" charset="-128"/>
                <a:cs typeface="ヒラギノ角ゴ Pro W3" pitchFamily="84" charset="-128"/>
              </a:rPr>
              <a:t> seeking the coroner’s approval to </a:t>
            </a:r>
            <a:r>
              <a:rPr lang="en-GB" sz="1200" b="0" kern="1200" dirty="0">
                <a:solidFill>
                  <a:schemeClr val="tx1"/>
                </a:solidFill>
                <a:effectLst/>
                <a:latin typeface="+mn-lt"/>
                <a:ea typeface="ヒラギノ角ゴ Pro W3" pitchFamily="84" charset="-128"/>
                <a:cs typeface="ヒラギノ角ゴ Pro W3" pitchFamily="84" charset="-128"/>
              </a:rPr>
              <a:t>spend</a:t>
            </a:r>
            <a:r>
              <a:rPr lang="en-GB" sz="1200" b="0" kern="1200" baseline="0" dirty="0">
                <a:solidFill>
                  <a:schemeClr val="tx1"/>
                </a:solidFill>
                <a:effectLst/>
                <a:latin typeface="+mn-lt"/>
                <a:ea typeface="ヒラギノ角ゴ Pro W3" pitchFamily="84" charset="-128"/>
                <a:cs typeface="ヒラギノ角ゴ Pro W3" pitchFamily="84" charset="-128"/>
              </a:rPr>
              <a:t> </a:t>
            </a:r>
            <a:r>
              <a:rPr lang="en-GB" sz="1200" b="0" kern="1200" dirty="0">
                <a:solidFill>
                  <a:schemeClr val="tx1"/>
                </a:solidFill>
                <a:effectLst/>
                <a:latin typeface="+mn-lt"/>
                <a:ea typeface="ヒラギノ角ゴ Pro W3" pitchFamily="84" charset="-128"/>
                <a:cs typeface="ヒラギノ角ゴ Pro W3" pitchFamily="84" charset="-128"/>
              </a:rPr>
              <a:t>several days looking through the past year, 3 </a:t>
            </a:r>
            <a:r>
              <a:rPr lang="en-GB" sz="1200" b="0" kern="1200" dirty="0" err="1">
                <a:solidFill>
                  <a:schemeClr val="tx1"/>
                </a:solidFill>
                <a:effectLst/>
                <a:latin typeface="+mn-lt"/>
                <a:ea typeface="ヒラギノ角ゴ Pro W3" pitchFamily="84" charset="-128"/>
                <a:cs typeface="ヒラギノ角ゴ Pro W3" pitchFamily="84" charset="-128"/>
              </a:rPr>
              <a:t>yrs</a:t>
            </a:r>
            <a:r>
              <a:rPr lang="en-GB" sz="1200" b="0" kern="1200" dirty="0">
                <a:solidFill>
                  <a:schemeClr val="tx1"/>
                </a:solidFill>
                <a:effectLst/>
                <a:latin typeface="+mn-lt"/>
                <a:ea typeface="ヒラギノ角ゴ Pro W3" pitchFamily="84" charset="-128"/>
                <a:cs typeface="ヒラギノ角ゴ Pro W3" pitchFamily="84" charset="-128"/>
              </a:rPr>
              <a:t> or 5 </a:t>
            </a:r>
            <a:r>
              <a:rPr lang="en-GB" sz="1200" b="0" kern="1200" dirty="0" err="1">
                <a:solidFill>
                  <a:schemeClr val="tx1"/>
                </a:solidFill>
                <a:effectLst/>
                <a:latin typeface="+mn-lt"/>
                <a:ea typeface="ヒラギノ角ゴ Pro W3" pitchFamily="84" charset="-128"/>
                <a:cs typeface="ヒラギノ角ゴ Pro W3" pitchFamily="84" charset="-128"/>
              </a:rPr>
              <a:t>yrs</a:t>
            </a:r>
            <a:r>
              <a:rPr lang="en-GB" sz="1200" b="0" kern="1200" dirty="0">
                <a:solidFill>
                  <a:schemeClr val="tx1"/>
                </a:solidFill>
                <a:effectLst/>
                <a:latin typeface="+mn-lt"/>
                <a:ea typeface="ヒラギノ角ゴ Pro W3" pitchFamily="84" charset="-128"/>
                <a:cs typeface="ヒラギノ角ゴ Pro W3" pitchFamily="84" charset="-128"/>
              </a:rPr>
              <a:t> worth of records. </a:t>
            </a:r>
            <a:r>
              <a:rPr lang="en-GB" sz="1200" b="0" dirty="0"/>
              <a:t>Areas just starting out might focus on national data initially and build up to local data gathering.</a:t>
            </a:r>
            <a:r>
              <a:rPr lang="en-GB" sz="1200" b="0" baseline="0" dirty="0"/>
              <a:t> </a:t>
            </a:r>
            <a:endParaRPr lang="en-GB" sz="1200" b="0" dirty="0"/>
          </a:p>
          <a:p>
            <a:pPr defTabSz="990478">
              <a:defRPr/>
            </a:pPr>
            <a:endParaRPr lang="en-US" sz="1200" b="0" dirty="0"/>
          </a:p>
          <a:p>
            <a:pPr defTabSz="990478">
              <a:defRPr/>
            </a:pPr>
            <a:r>
              <a:rPr lang="en-US" sz="1200" b="0" dirty="0"/>
              <a:t>Primary</a:t>
            </a:r>
            <a:r>
              <a:rPr lang="en-US" sz="1200" b="0" baseline="0" dirty="0"/>
              <a:t> and secondary care data</a:t>
            </a:r>
          </a:p>
          <a:p>
            <a:pPr defTabSz="990478">
              <a:defRPr/>
            </a:pPr>
            <a:r>
              <a:rPr lang="en-US" sz="1200" b="0" baseline="0" dirty="0"/>
              <a:t>To understand access to, uptake and performance of supporting services. </a:t>
            </a:r>
          </a:p>
          <a:p>
            <a:pPr defTabSz="990478">
              <a:defRPr/>
            </a:pPr>
            <a:endParaRPr lang="en-US" sz="1200" b="0" baseline="0" dirty="0"/>
          </a:p>
          <a:p>
            <a:r>
              <a:rPr lang="en-GB" sz="1200" b="0" dirty="0"/>
              <a:t>Other</a:t>
            </a:r>
            <a:r>
              <a:rPr lang="en-GB" sz="1200" b="0" baseline="0" dirty="0"/>
              <a:t> data could include:</a:t>
            </a:r>
            <a:endParaRPr lang="en-GB" sz="1200" b="0" dirty="0"/>
          </a:p>
          <a:p>
            <a:pPr marL="185715" indent="-185715">
              <a:buFont typeface="Arial" panose="020B0604020202020204" pitchFamily="34" charset="0"/>
              <a:buChar char="•"/>
            </a:pPr>
            <a:r>
              <a:rPr lang="en-GB" sz="1200" b="0" dirty="0"/>
              <a:t>local demographics, such as particular migrant</a:t>
            </a:r>
            <a:r>
              <a:rPr lang="en-GB" sz="1200" b="0" baseline="0" dirty="0"/>
              <a:t> </a:t>
            </a:r>
            <a:r>
              <a:rPr lang="en-GB" sz="1200" b="0" dirty="0"/>
              <a:t>populations and protected characteristics in particular those</a:t>
            </a:r>
            <a:r>
              <a:rPr lang="en-GB" sz="1200" b="0" baseline="0" dirty="0"/>
              <a:t> </a:t>
            </a:r>
            <a:r>
              <a:rPr lang="en-GB" sz="1200" b="0" dirty="0"/>
              <a:t>recognised as high risk groups on the basis</a:t>
            </a:r>
            <a:r>
              <a:rPr lang="en-GB" sz="1200" b="0" baseline="0" dirty="0"/>
              <a:t> </a:t>
            </a:r>
            <a:r>
              <a:rPr lang="en-GB" sz="1200" b="0" dirty="0"/>
              <a:t>of ethnicity and/or sexual orientation</a:t>
            </a:r>
          </a:p>
          <a:p>
            <a:pPr marL="185715" indent="-185715">
              <a:buFont typeface="Arial" panose="020B0604020202020204" pitchFamily="34" charset="0"/>
              <a:buChar char="•"/>
            </a:pPr>
            <a:r>
              <a:rPr lang="en-GB" sz="1200" b="0" dirty="0"/>
              <a:t>local context, such as a local employer</a:t>
            </a:r>
            <a:r>
              <a:rPr lang="en-GB" sz="1200" b="0" baseline="0" dirty="0"/>
              <a:t> </a:t>
            </a:r>
            <a:r>
              <a:rPr lang="en-GB" sz="1200" b="0" dirty="0"/>
              <a:t>making a large number of people redundant</a:t>
            </a:r>
          </a:p>
          <a:p>
            <a:endParaRPr lang="en-GB" sz="1200" b="0" dirty="0"/>
          </a:p>
          <a:p>
            <a:r>
              <a:rPr lang="en-GB" sz="1200" b="0" dirty="0"/>
              <a:t>Local authorities are advised to focus on information that is not available using national data sources, and to think carefully about how they will use it to avoid the danger of gathering data with no clear purpose of link to suicide prevention strategy.</a:t>
            </a:r>
          </a:p>
          <a:p>
            <a:endParaRPr lang="en-GB" sz="12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a:t>Real time suicide surveillance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t>This is a system that enables the public health team and/or the multi-agency suicide prevention group to consider and agree if a quick</a:t>
            </a:r>
            <a:r>
              <a:rPr lang="en-US" sz="1200" b="0" baseline="0" dirty="0"/>
              <a:t> response is required</a:t>
            </a:r>
            <a:r>
              <a:rPr lang="en-US" sz="1200" b="0" dirty="0"/>
              <a:t> to any potential emerging patterns that could indicate clusters, increasing trends or new methods of death</a:t>
            </a:r>
            <a:r>
              <a:rPr lang="en-US" sz="1200" b="0" baseline="0" dirty="0"/>
              <a:t>, </a:t>
            </a:r>
            <a:r>
              <a:rPr lang="en-US" sz="1200" b="0" dirty="0"/>
              <a:t>in advance of the coroners' conclusion. </a:t>
            </a:r>
          </a:p>
          <a:p>
            <a:endParaRPr lang="en-GB" sz="1200" b="0" dirty="0"/>
          </a:p>
          <a:p>
            <a:endParaRPr lang="en-GB" sz="1200" b="0" dirty="0"/>
          </a:p>
          <a:p>
            <a:pPr defTabSz="990478">
              <a:defRPr/>
            </a:pPr>
            <a:endParaRPr lang="en-US" sz="1200" b="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20</a:t>
            </a:fld>
            <a:endParaRPr lang="en-US" dirty="0"/>
          </a:p>
        </p:txBody>
      </p:sp>
    </p:spTree>
    <p:extLst>
      <p:ext uri="{BB962C8B-B14F-4D97-AF65-F5344CB8AC3E}">
        <p14:creationId xmlns:p14="http://schemas.microsoft.com/office/powerpoint/2010/main" val="13291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200" b="0" i="0" kern="1200" dirty="0">
                <a:solidFill>
                  <a:schemeClr val="tx1"/>
                </a:solidFill>
                <a:effectLst/>
                <a:latin typeface="+mn-lt"/>
                <a:ea typeface="ヒラギノ角ゴ Pro W3" pitchFamily="84" charset="-128"/>
                <a:cs typeface="ヒラギノ角ゴ Pro W3" pitchFamily="84" charset="-128"/>
              </a:rPr>
              <a:t>The Public</a:t>
            </a:r>
            <a:r>
              <a:rPr lang="en-US" sz="1200" b="0" i="0" kern="1200" baseline="0" dirty="0">
                <a:solidFill>
                  <a:schemeClr val="tx1"/>
                </a:solidFill>
                <a:effectLst/>
                <a:latin typeface="+mn-lt"/>
                <a:ea typeface="ヒラギノ角ゴ Pro W3" pitchFamily="84" charset="-128"/>
                <a:cs typeface="ヒラギノ角ゴ Pro W3" pitchFamily="84" charset="-128"/>
              </a:rPr>
              <a:t> Health England </a:t>
            </a:r>
            <a:r>
              <a:rPr lang="en-US" sz="1200" b="0" i="0" kern="1200" dirty="0">
                <a:solidFill>
                  <a:schemeClr val="tx1"/>
                </a:solidFill>
                <a:effectLst/>
                <a:latin typeface="+mn-lt"/>
                <a:ea typeface="ヒラギノ角ゴ Pro W3" pitchFamily="84" charset="-128"/>
                <a:cs typeface="ヒラギノ角ゴ Pro W3" pitchFamily="84" charset="-128"/>
              </a:rPr>
              <a:t>Suicide Prevention Profile</a:t>
            </a:r>
            <a:r>
              <a:rPr lang="en-US" sz="1200" b="0" i="0" kern="1200" baseline="0" dirty="0">
                <a:solidFill>
                  <a:schemeClr val="tx1"/>
                </a:solidFill>
                <a:effectLst/>
                <a:latin typeface="+mn-lt"/>
                <a:ea typeface="ヒラギノ角ゴ Pro W3" pitchFamily="84" charset="-128"/>
                <a:cs typeface="ヒラギノ角ゴ Pro W3" pitchFamily="84" charset="-128"/>
              </a:rPr>
              <a:t> is a valuable resource for supporting local areas to understand what is happening locally to them. </a:t>
            </a:r>
            <a:r>
              <a:rPr lang="en-US" sz="1200" dirty="0"/>
              <a:t>The tool can be accessed</a:t>
            </a:r>
            <a:r>
              <a:rPr lang="en-US" sz="1200" baseline="0" dirty="0"/>
              <a:t> at: https://</a:t>
            </a:r>
            <a:r>
              <a:rPr lang="en-US" sz="1200" baseline="0" dirty="0" err="1"/>
              <a:t>fingertips.phe.org.uk</a:t>
            </a:r>
            <a:r>
              <a:rPr lang="en-US" sz="1200" baseline="0" dirty="0"/>
              <a:t>/profile-group/mental-health/profile/suicide</a:t>
            </a:r>
            <a:endParaRPr lang="en-US" sz="1200" dirty="0"/>
          </a:p>
          <a:p>
            <a:endParaRPr lang="en-US" sz="1200" b="0" i="0" kern="1200" baseline="0" dirty="0">
              <a:solidFill>
                <a:schemeClr val="tx1"/>
              </a:solidFill>
              <a:effectLst/>
              <a:latin typeface="+mn-lt"/>
              <a:ea typeface="ヒラギノ角ゴ Pro W3" pitchFamily="84" charset="-128"/>
              <a:cs typeface="ヒラギノ角ゴ Pro W3" pitchFamily="84" charset="-128"/>
            </a:endParaRPr>
          </a:p>
          <a:p>
            <a:r>
              <a:rPr lang="en-US" sz="1200" b="0" i="0" kern="1200" dirty="0">
                <a:solidFill>
                  <a:schemeClr val="tx1"/>
                </a:solidFill>
                <a:effectLst/>
                <a:latin typeface="+mn-lt"/>
                <a:ea typeface="ヒラギノ角ゴ Pro W3" pitchFamily="84" charset="-128"/>
                <a:cs typeface="ヒラギノ角ゴ Pro W3" pitchFamily="84" charset="-128"/>
              </a:rPr>
              <a:t>It collates and presents a range of publically available data on suicide, associated prevalence, risk factors, and service contact among groups at increased risk. It provides planners, providers and stakeholders with the means to profile their area and benchmark against similar populations.</a:t>
            </a:r>
          </a:p>
          <a:p>
            <a:endParaRPr lang="en-US" sz="1200" b="0" i="0" kern="1200" dirty="0">
              <a:solidFill>
                <a:schemeClr val="tx1"/>
              </a:solidFill>
              <a:effectLst/>
              <a:latin typeface="+mn-lt"/>
              <a:ea typeface="ヒラギノ角ゴ Pro W3" pitchFamily="84" charset="-128"/>
              <a:cs typeface="ヒラギノ角ゴ Pro W3" pitchFamily="84" charset="-128"/>
            </a:endParaRPr>
          </a:p>
          <a:p>
            <a:r>
              <a:rPr lang="en-US" sz="1200" b="0" i="0" kern="1200" dirty="0">
                <a:solidFill>
                  <a:schemeClr val="tx1"/>
                </a:solidFill>
                <a:effectLst/>
                <a:latin typeface="+mn-lt"/>
                <a:ea typeface="ヒラギノ角ゴ Pro W3" pitchFamily="84" charset="-128"/>
                <a:cs typeface="ヒラギノ角ゴ Pro W3" pitchFamily="84" charset="-128"/>
              </a:rPr>
              <a:t>The data is presented under the domains: </a:t>
            </a:r>
          </a:p>
          <a:p>
            <a:r>
              <a:rPr lang="en-US" sz="1200" b="0" i="0" kern="1200" dirty="0">
                <a:solidFill>
                  <a:schemeClr val="tx1"/>
                </a:solidFill>
                <a:effectLst/>
                <a:latin typeface="+mn-lt"/>
                <a:ea typeface="ヒラギノ角ゴ Pro W3" pitchFamily="84" charset="-128"/>
                <a:cs typeface="ヒラギノ角ゴ Pro W3" pitchFamily="84" charset="-128"/>
              </a:rPr>
              <a:t>Suicide data</a:t>
            </a:r>
          </a:p>
          <a:p>
            <a:r>
              <a:rPr lang="en-US" sz="1200" b="0" i="0" kern="1200" dirty="0">
                <a:solidFill>
                  <a:schemeClr val="tx1"/>
                </a:solidFill>
                <a:effectLst/>
                <a:latin typeface="+mn-lt"/>
                <a:ea typeface="ヒラギノ角ゴ Pro W3" pitchFamily="84" charset="-128"/>
                <a:cs typeface="ヒラギノ角ゴ Pro W3" pitchFamily="84" charset="-128"/>
              </a:rPr>
              <a:t>Related risk factors</a:t>
            </a:r>
          </a:p>
          <a:p>
            <a:r>
              <a:rPr lang="en-US" sz="1200" b="0" i="0" kern="1200" dirty="0">
                <a:solidFill>
                  <a:schemeClr val="tx1"/>
                </a:solidFill>
                <a:effectLst/>
                <a:latin typeface="+mn-lt"/>
                <a:ea typeface="ヒラギノ角ゴ Pro W3" pitchFamily="84" charset="-128"/>
                <a:cs typeface="ヒラギノ角ゴ Pro W3" pitchFamily="84" charset="-128"/>
              </a:rPr>
              <a:t>Related service contacts</a:t>
            </a:r>
          </a:p>
          <a:p>
            <a:r>
              <a:rPr lang="en-US" sz="1200" b="0" i="0" kern="1200" dirty="0">
                <a:solidFill>
                  <a:schemeClr val="tx1"/>
                </a:solidFill>
                <a:effectLst/>
                <a:latin typeface="+mn-lt"/>
                <a:ea typeface="ヒラギノ角ゴ Pro W3" pitchFamily="84" charset="-128"/>
                <a:cs typeface="ヒラギノ角ゴ Pro W3" pitchFamily="84" charset="-128"/>
              </a:rPr>
              <a:t>The</a:t>
            </a:r>
            <a:r>
              <a:rPr lang="en-US" sz="1200" b="0" i="0" kern="1200" baseline="0" dirty="0">
                <a:solidFill>
                  <a:schemeClr val="tx1"/>
                </a:solidFill>
                <a:effectLst/>
                <a:latin typeface="+mn-lt"/>
                <a:ea typeface="ヒラギノ角ゴ Pro W3" pitchFamily="84" charset="-128"/>
                <a:cs typeface="ヒラギノ角ゴ Pro W3" pitchFamily="84" charset="-128"/>
              </a:rPr>
              <a:t> data is grouped by CCG or local authority area and then </a:t>
            </a:r>
            <a:r>
              <a:rPr lang="en-US" sz="1200" b="0" i="0" kern="1200" dirty="0">
                <a:solidFill>
                  <a:schemeClr val="tx1"/>
                </a:solidFill>
                <a:effectLst/>
                <a:latin typeface="+mn-lt"/>
                <a:ea typeface="ヒラギノ角ゴ Pro W3" pitchFamily="84" charset="-128"/>
                <a:cs typeface="ヒラギノ角ゴ Pro W3" pitchFamily="84" charset="-128"/>
              </a:rPr>
              <a:t>within that</a:t>
            </a:r>
            <a:r>
              <a:rPr lang="en-US" sz="1200" b="0" i="0" kern="1200" baseline="0" dirty="0">
                <a:solidFill>
                  <a:schemeClr val="tx1"/>
                </a:solidFill>
                <a:effectLst/>
                <a:latin typeface="+mn-lt"/>
                <a:ea typeface="ヒラギノ角ゴ Pro W3" pitchFamily="84" charset="-128"/>
                <a:cs typeface="ヒラギノ角ゴ Pro W3" pitchFamily="84" charset="-128"/>
              </a:rPr>
              <a:t> there are different topics </a:t>
            </a:r>
            <a:r>
              <a:rPr lang="en-US" sz="1200" b="0" i="0" kern="1200" baseline="0" dirty="0" err="1">
                <a:solidFill>
                  <a:schemeClr val="tx1"/>
                </a:solidFill>
                <a:effectLst/>
                <a:latin typeface="+mn-lt"/>
                <a:ea typeface="ヒラギノ角ゴ Pro W3" pitchFamily="84" charset="-128"/>
                <a:cs typeface="ヒラギノ角ゴ Pro W3" pitchFamily="84" charset="-128"/>
              </a:rPr>
              <a:t>organised</a:t>
            </a:r>
            <a:r>
              <a:rPr lang="en-US" sz="1200" b="0" i="0" kern="1200" baseline="0" dirty="0">
                <a:solidFill>
                  <a:schemeClr val="tx1"/>
                </a:solidFill>
                <a:effectLst/>
                <a:latin typeface="+mn-lt"/>
                <a:ea typeface="ヒラギノ角ゴ Pro W3" pitchFamily="84" charset="-128"/>
                <a:cs typeface="ヒラギノ角ゴ Pro W3" pitchFamily="84" charset="-128"/>
              </a:rPr>
              <a:t> around primary care services, specialist care and emergency care. </a:t>
            </a:r>
          </a:p>
          <a:p>
            <a:endParaRPr lang="en-US" sz="1200" b="0" i="0" kern="1200" baseline="0" dirty="0">
              <a:solidFill>
                <a:schemeClr val="tx1"/>
              </a:solidFill>
              <a:effectLst/>
              <a:latin typeface="+mn-lt"/>
              <a:ea typeface="ヒラギノ角ゴ Pro W3" pitchFamily="84" charset="-128"/>
              <a:cs typeface="ヒラギノ角ゴ Pro W3" pitchFamily="84" charset="-128"/>
            </a:endParaRPr>
          </a:p>
          <a:p>
            <a:r>
              <a:rPr lang="en-US" sz="1200" b="0" i="0" kern="1200" dirty="0">
                <a:solidFill>
                  <a:schemeClr val="tx1"/>
                </a:solidFill>
                <a:effectLst/>
                <a:latin typeface="+mn-lt"/>
                <a:ea typeface="ヒラギノ角ゴ Pro W3" pitchFamily="84" charset="-128"/>
                <a:cs typeface="ヒラギノ角ゴ Pro W3" pitchFamily="84" charset="-128"/>
              </a:rPr>
              <a:t>The</a:t>
            </a:r>
            <a:r>
              <a:rPr lang="en-US" sz="1200" b="1" i="0" kern="1200" dirty="0">
                <a:solidFill>
                  <a:schemeClr val="tx1"/>
                </a:solidFill>
                <a:effectLst/>
                <a:latin typeface="+mn-lt"/>
                <a:ea typeface="ヒラギノ角ゴ Pro W3" pitchFamily="84" charset="-128"/>
                <a:cs typeface="ヒラギノ角ゴ Pro W3" pitchFamily="84" charset="-128"/>
              </a:rPr>
              <a:t> </a:t>
            </a:r>
            <a:r>
              <a:rPr lang="en-US" sz="1200" b="0" i="0" kern="1200" dirty="0">
                <a:solidFill>
                  <a:schemeClr val="tx1"/>
                </a:solidFill>
                <a:effectLst/>
                <a:latin typeface="+mn-lt"/>
                <a:ea typeface="ヒラギノ角ゴ Pro W3" pitchFamily="84" charset="-128"/>
                <a:cs typeface="ヒラギノ角ゴ Pro W3" pitchFamily="84" charset="-128"/>
              </a:rPr>
              <a:t>data are drawn from a number of sources and vary by time period and presentation of value. Some values are based on small numbers. Care should be taken with interpretation.. Each indicator has been assessed and labelled with its quality rank.</a:t>
            </a:r>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21</a:t>
            </a:fld>
            <a:endParaRPr lang="en-US" dirty="0"/>
          </a:p>
        </p:txBody>
      </p:sp>
    </p:spTree>
    <p:extLst>
      <p:ext uri="{BB962C8B-B14F-4D97-AF65-F5344CB8AC3E}">
        <p14:creationId xmlns:p14="http://schemas.microsoft.com/office/powerpoint/2010/main" val="858504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300" dirty="0"/>
              <a:t>The Suicide Prevention Profile (</a:t>
            </a:r>
            <a:r>
              <a:rPr lang="en-US" sz="1400" baseline="0" dirty="0"/>
              <a:t>https://</a:t>
            </a:r>
            <a:r>
              <a:rPr lang="en-US" sz="1400" baseline="0" dirty="0" err="1"/>
              <a:t>fingertips.phe.org.uk</a:t>
            </a:r>
            <a:r>
              <a:rPr lang="en-US" sz="1400" baseline="0" dirty="0"/>
              <a:t>/profile-group/mental-health/profile/suicide) </a:t>
            </a:r>
            <a:r>
              <a:rPr lang="en-US" sz="1300" dirty="0"/>
              <a:t>can be used to examine differences in, for example, the male or female suicide crude rate per 100,000, or the age-standardised rate. </a:t>
            </a:r>
          </a:p>
          <a:p>
            <a:endParaRPr lang="en-US" sz="1300" dirty="0"/>
          </a:p>
          <a:p>
            <a:r>
              <a:rPr lang="en-US" sz="1300" dirty="0"/>
              <a:t>These maps shows the male rate across different areas of England for three different age groups, 15-34 years, 35-64 years and 65+ years as benchmarked against the rate for England. </a:t>
            </a:r>
          </a:p>
          <a:p>
            <a:endParaRPr lang="en-US" sz="1300" dirty="0"/>
          </a:p>
          <a:p>
            <a:r>
              <a:rPr lang="en-US" sz="1300" dirty="0"/>
              <a:t>The purple indicates lower rates than the England average, with orange indicating similar and green for higher rates. This demonstrates variations in suicide rates across the country with the highest rates of suicide in men found in the North among 15-34 year olds, local and regional differences for 35-64 year olds and in the South West for over 65 year olds. </a:t>
            </a:r>
          </a:p>
          <a:p>
            <a:endParaRPr lang="en-US" sz="1300" dirty="0"/>
          </a:p>
          <a:p>
            <a:r>
              <a:rPr lang="en-US" sz="1300" dirty="0"/>
              <a:t>The Suicide Prevention Profile can also be used to examine the suicide age-standardised rate per 100,000 (3 year average) on the basis of deprivation and enable comparisons with statistical neighbours. </a:t>
            </a:r>
          </a:p>
          <a:p>
            <a:endParaRPr lang="en-US" sz="1300" dirty="0"/>
          </a:p>
          <a:p>
            <a:r>
              <a:rPr lang="en-US" sz="1300" dirty="0"/>
              <a:t>It can help to illustrate the importance of being aware of the particular demographics in any region, as well as the national averages. </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22</a:t>
            </a:fld>
            <a:endParaRPr lang="en-US" dirty="0"/>
          </a:p>
        </p:txBody>
      </p:sp>
    </p:spTree>
    <p:extLst>
      <p:ext uri="{BB962C8B-B14F-4D97-AF65-F5344CB8AC3E}">
        <p14:creationId xmlns:p14="http://schemas.microsoft.com/office/powerpoint/2010/main" val="55255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a:t>Real-time suicide surveillance, also known as real time data, is a system that enables the public health team and/or the multi-agency suicide prevention group to consider and agree if a quick</a:t>
            </a:r>
            <a:r>
              <a:rPr lang="en-US" sz="1300" baseline="0" dirty="0"/>
              <a:t> response is required</a:t>
            </a:r>
            <a:r>
              <a:rPr lang="en-US" sz="1300" dirty="0"/>
              <a:t> to any potential emerging patterns that could indicate clusters, increasing trends or new methods of death</a:t>
            </a:r>
            <a:r>
              <a:rPr lang="en-US" sz="1300" baseline="0" dirty="0"/>
              <a:t>, </a:t>
            </a:r>
            <a:r>
              <a:rPr lang="en-US" sz="1300" dirty="0"/>
              <a:t>in advance of the coroners' conclusion. </a:t>
            </a:r>
          </a:p>
          <a:p>
            <a:endParaRPr lang="en-US" sz="1300" dirty="0"/>
          </a:p>
          <a:p>
            <a:r>
              <a:rPr lang="en-US" sz="1300" dirty="0"/>
              <a:t>The system can importantly also provide the means to offer timely support to people who have been bereaved or affected by a suspected suicide. </a:t>
            </a:r>
          </a:p>
          <a:p>
            <a:endParaRPr lang="en-US" sz="1300" dirty="0"/>
          </a:p>
          <a:p>
            <a:r>
              <a:rPr lang="en-US" sz="1300" dirty="0"/>
              <a:t>There are two potential models, one that is led by coroners, and one that is led by the police who are often the first responders at the scene of a death. </a:t>
            </a:r>
          </a:p>
          <a:p>
            <a:endParaRPr lang="en-US" sz="1300" dirty="0"/>
          </a:p>
          <a:p>
            <a:r>
              <a:rPr lang="en-US" sz="1300" dirty="0"/>
              <a:t>Some local areas have been exploring the benefits of these different models in order to gather earlier intelligence on suspected suicides that have taken place locally. </a:t>
            </a:r>
          </a:p>
          <a:p>
            <a:endParaRPr lang="en-US" sz="1300" dirty="0"/>
          </a:p>
          <a:p>
            <a:r>
              <a:rPr lang="en-US" sz="1300" dirty="0"/>
              <a:t>To be effective, either model of real-time surveillance requires the existence of a multi-agency partnership that can consider the real-time data in a timely way. </a:t>
            </a:r>
          </a:p>
          <a:p>
            <a:endParaRPr lang="en-US" sz="1300" dirty="0"/>
          </a:p>
          <a:p>
            <a:r>
              <a:rPr lang="en-US" sz="1300" dirty="0"/>
              <a:t>A system-wide response process is also needed that sets out the agreed trigger and protocol for escalating further action, what the actions will include and clear roles and responsibilities. </a:t>
            </a:r>
          </a:p>
          <a:p>
            <a:pPr defTabSz="990478">
              <a:defRPr/>
            </a:pPr>
            <a:endParaRPr lang="en-GB" baseline="0" dirty="0"/>
          </a:p>
          <a:p>
            <a:pPr defTabSz="990478">
              <a:defRPr/>
            </a:pPr>
            <a:r>
              <a:rPr lang="en-GB" baseline="0" dirty="0"/>
              <a:t>Further information about the two models are available in the local suicide prevention planning guidance. </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23</a:t>
            </a:fld>
            <a:endParaRPr lang="en-US" dirty="0"/>
          </a:p>
        </p:txBody>
      </p:sp>
    </p:spTree>
    <p:extLst>
      <p:ext uri="{BB962C8B-B14F-4D97-AF65-F5344CB8AC3E}">
        <p14:creationId xmlns:p14="http://schemas.microsoft.com/office/powerpoint/2010/main" val="4019304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dirty="0"/>
              <a:t>Real-time suicide surveillance, also known as real time data, is a system that enables the public health team and/or the multi-agency suicide prevention group to consider and agree if a quick</a:t>
            </a:r>
            <a:r>
              <a:rPr lang="en-US" sz="1300" baseline="0" dirty="0"/>
              <a:t> response is required</a:t>
            </a:r>
            <a:r>
              <a:rPr lang="en-US" sz="1300" dirty="0"/>
              <a:t> to any potential emerging patterns that could indicate clusters, increasing trends or new methods of death</a:t>
            </a:r>
            <a:r>
              <a:rPr lang="en-US" sz="1300" baseline="0" dirty="0"/>
              <a:t>, </a:t>
            </a:r>
            <a:r>
              <a:rPr lang="en-US" sz="1300" dirty="0"/>
              <a:t>in advance of the coroners' conclusion. </a:t>
            </a:r>
          </a:p>
          <a:p>
            <a:endParaRPr lang="en-US" sz="1300" dirty="0"/>
          </a:p>
          <a:p>
            <a:r>
              <a:rPr lang="en-US" sz="1300" dirty="0"/>
              <a:t>The system can importantly also provide the means to offer timely support to people who have been bereaved or affected by a suspected suicide. </a:t>
            </a:r>
          </a:p>
          <a:p>
            <a:endParaRPr lang="en-US" sz="1300" dirty="0"/>
          </a:p>
          <a:p>
            <a:r>
              <a:rPr lang="en-US" sz="1300" dirty="0"/>
              <a:t>There are two potential models, one that is led by coroners, and one that is led by the police who are often the first responders at the scene of a death. </a:t>
            </a:r>
          </a:p>
          <a:p>
            <a:endParaRPr lang="en-US" sz="1300" dirty="0"/>
          </a:p>
          <a:p>
            <a:r>
              <a:rPr lang="en-US" sz="1300" dirty="0"/>
              <a:t>Some local areas have been exploring the benefits of these different models in order to gather earlier intelligence on suspected suicides that have taken place locally. </a:t>
            </a:r>
          </a:p>
          <a:p>
            <a:endParaRPr lang="en-US" sz="1300" dirty="0"/>
          </a:p>
          <a:p>
            <a:r>
              <a:rPr lang="en-US" sz="1300" dirty="0"/>
              <a:t>To be effective, either model of real-time surveillance requires the existence of a multi-agency partnership that can consider the real-time data in a timely way. </a:t>
            </a:r>
          </a:p>
          <a:p>
            <a:endParaRPr lang="en-US" sz="1300" dirty="0"/>
          </a:p>
          <a:p>
            <a:r>
              <a:rPr lang="en-US" sz="1300" dirty="0"/>
              <a:t>A system-wide response process is also needed that sets out the agreed trigger and protocol for escalating further action, what the actions will include and clear roles and responsibilities. </a:t>
            </a:r>
          </a:p>
          <a:p>
            <a:pPr defTabSz="990478">
              <a:defRPr/>
            </a:pPr>
            <a:endParaRPr lang="en-GB" baseline="0" dirty="0"/>
          </a:p>
          <a:p>
            <a:pPr defTabSz="990478">
              <a:defRPr/>
            </a:pPr>
            <a:r>
              <a:rPr lang="en-GB" baseline="0" dirty="0"/>
              <a:t>Further information about the two models are available in the local suicide prevention planning guidance. </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24</a:t>
            </a:fld>
            <a:endParaRPr lang="en-US" dirty="0"/>
          </a:p>
        </p:txBody>
      </p:sp>
    </p:spTree>
    <p:extLst>
      <p:ext uri="{BB962C8B-B14F-4D97-AF65-F5344CB8AC3E}">
        <p14:creationId xmlns:p14="http://schemas.microsoft.com/office/powerpoint/2010/main" val="38601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a:t>
            </a:r>
            <a:r>
              <a:rPr lang="en-GB" baseline="0" dirty="0"/>
              <a:t> approach to suicide prevention must be rooted in a recognition that p</a:t>
            </a:r>
            <a:r>
              <a:rPr lang="en-GB" dirty="0"/>
              <a:t>eople from all types of communities die by suicide, as</a:t>
            </a:r>
            <a:r>
              <a:rPr lang="en-GB" baseline="0" dirty="0"/>
              <a:t> a result of a w</a:t>
            </a:r>
            <a:r>
              <a:rPr lang="en-GB" dirty="0"/>
              <a:t>ide and complex set of interrelated factors.</a:t>
            </a:r>
            <a:r>
              <a:rPr lang="en-GB" baseline="0" dirty="0"/>
              <a:t> As a result, suicide prevention requires work across </a:t>
            </a:r>
            <a:r>
              <a:rPr lang="en-GB" dirty="0"/>
              <a:t>a range of settings and targeting wide variety of audiences.</a:t>
            </a:r>
          </a:p>
          <a:p>
            <a:endParaRPr lang="en-GB" dirty="0"/>
          </a:p>
          <a:p>
            <a:r>
              <a:rPr lang="en-GB" dirty="0"/>
              <a:t>It’s therefore absolutely fundamental</a:t>
            </a:r>
            <a:r>
              <a:rPr lang="en-GB" baseline="0" dirty="0"/>
              <a:t> that any strategy seeks to c</a:t>
            </a:r>
            <a:r>
              <a:rPr lang="en-GB" dirty="0"/>
              <a:t>ombine</a:t>
            </a:r>
            <a:r>
              <a:rPr lang="en-GB" baseline="0" dirty="0"/>
              <a:t> the</a:t>
            </a:r>
            <a:r>
              <a:rPr lang="en-GB" dirty="0"/>
              <a:t> knowledge, expertise and resources of public, private and voluntary sector organisations working collectively. There is no single agency able to do it alone.</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25</a:t>
            </a:fld>
            <a:endParaRPr lang="en-US" dirty="0"/>
          </a:p>
        </p:txBody>
      </p:sp>
    </p:spTree>
    <p:extLst>
      <p:ext uri="{BB962C8B-B14F-4D97-AF65-F5344CB8AC3E}">
        <p14:creationId xmlns:p14="http://schemas.microsoft.com/office/powerpoint/2010/main" val="2933360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The multi-agency suicide prevention group may be responsible for:</a:t>
            </a:r>
          </a:p>
          <a:p>
            <a:pPr marL="285750" indent="-285750">
              <a:buFont typeface="Arial" charset="0"/>
              <a:buChar char="•"/>
            </a:pPr>
            <a:r>
              <a:rPr lang="en-GB" sz="1400" dirty="0"/>
              <a:t>Understanding patterns of suicide and collate data</a:t>
            </a:r>
          </a:p>
          <a:p>
            <a:pPr marL="285750" indent="-285750">
              <a:buFont typeface="Arial" charset="0"/>
              <a:buChar char="•"/>
            </a:pPr>
            <a:r>
              <a:rPr lang="en-GB" sz="1400" dirty="0"/>
              <a:t>Steering development of strategy and action plan</a:t>
            </a:r>
          </a:p>
          <a:p>
            <a:pPr marL="285750" indent="-285750">
              <a:buFont typeface="Arial" charset="0"/>
              <a:buChar char="•"/>
            </a:pPr>
            <a:r>
              <a:rPr lang="en-GB" sz="1400" dirty="0"/>
              <a:t>Developing and coordinating responses to suicide and activities to reduce suicide</a:t>
            </a:r>
          </a:p>
          <a:p>
            <a:pPr marL="285750" indent="-285750">
              <a:buFont typeface="Arial" charset="0"/>
              <a:buChar char="•"/>
            </a:pPr>
            <a:r>
              <a:rPr lang="en-GB" sz="1400" dirty="0"/>
              <a:t>Making strategic links across the sector</a:t>
            </a:r>
          </a:p>
          <a:p>
            <a:pPr marL="285750" indent="-285750">
              <a:buFont typeface="Arial" charset="0"/>
              <a:buChar char="•"/>
            </a:pPr>
            <a:r>
              <a:rPr lang="en-GB" sz="1400" dirty="0"/>
              <a:t>Monitoring progress</a:t>
            </a:r>
          </a:p>
          <a:p>
            <a:pPr marL="285750" indent="-285750">
              <a:buFont typeface="Arial" charset="0"/>
              <a:buChar char="•"/>
            </a:pPr>
            <a:r>
              <a:rPr lang="en-GB" sz="1400" dirty="0"/>
              <a:t>Reporting to health and wellbeing board to influence commissioning decisions and secure funding </a:t>
            </a:r>
          </a:p>
          <a:p>
            <a:pPr marL="285750" indent="-285750">
              <a:buFont typeface="Arial" charset="0"/>
              <a:buChar char="•"/>
            </a:pPr>
            <a:endParaRPr lang="en-US" sz="1300" dirty="0"/>
          </a:p>
          <a:p>
            <a:endParaRPr lang="en-US" sz="1300" dirty="0"/>
          </a:p>
          <a:p>
            <a:r>
              <a:rPr lang="en-US" sz="1300" dirty="0"/>
              <a:t>This</a:t>
            </a:r>
            <a:r>
              <a:rPr lang="en-US" sz="1300" baseline="0" dirty="0"/>
              <a:t> group may then in turn </a:t>
            </a:r>
            <a:r>
              <a:rPr lang="en-US" sz="1300" dirty="0"/>
              <a:t>be complemented by a suicide prevention network or partnership in which a wider range of representatives may engage at different levels or for specific projects, such as: </a:t>
            </a:r>
          </a:p>
          <a:p>
            <a:endParaRPr lang="en-US" sz="1300" dirty="0"/>
          </a:p>
          <a:p>
            <a:r>
              <a:rPr lang="en-US" sz="1300" dirty="0"/>
              <a:t>• community forums where partners can gather views from a wider network across the community and engage people in their work </a:t>
            </a:r>
          </a:p>
          <a:p>
            <a:r>
              <a:rPr lang="en-US" sz="1300" dirty="0"/>
              <a:t>• task and finish groups that oversee individual projects and areas of work </a:t>
            </a:r>
          </a:p>
          <a:p>
            <a:r>
              <a:rPr lang="en-US" sz="1300" dirty="0"/>
              <a:t>• suicide prevention champions who get involved in specific pieces of suicide prevention work – this might include people who have been bereaved by suicide or those with a special interest or expertise </a:t>
            </a:r>
          </a:p>
          <a:p>
            <a:r>
              <a:rPr lang="en-US" sz="1300" dirty="0"/>
              <a:t>• working with other organisations such as private sector companies, faith groups or education providers who bring specific skills, insights or access to at risk groups </a:t>
            </a:r>
          </a:p>
          <a:p>
            <a:r>
              <a:rPr lang="en-US" sz="1300" dirty="0"/>
              <a:t>• regional networks which share knowledge and resources, address broader issues and support collective action towards agreed targets </a:t>
            </a:r>
          </a:p>
          <a:p>
            <a:endParaRPr lang="en-US" sz="1300" dirty="0"/>
          </a:p>
          <a:p>
            <a:r>
              <a:rPr lang="en-US" sz="1300" dirty="0"/>
              <a:t>Every area will have different opportunities for partnership working. In areas where responsibility for health and social care is being devolved to a local level, such as in Greater Manchester or the West Midlands, there is scope for suicide prevention to form part of a wider health and wellbeing strategy and action plan. Elsewhere, there may be scope for co-operation across local authority boundaries. </a:t>
            </a:r>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26</a:t>
            </a:fld>
            <a:endParaRPr lang="en-US" dirty="0"/>
          </a:p>
        </p:txBody>
      </p:sp>
    </p:spTree>
    <p:extLst>
      <p:ext uri="{BB962C8B-B14F-4D97-AF65-F5344CB8AC3E}">
        <p14:creationId xmlns:p14="http://schemas.microsoft.com/office/powerpoint/2010/main" val="1822051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90478">
              <a:defRPr/>
            </a:pPr>
            <a:r>
              <a:rPr lang="en-US" sz="1300" dirty="0"/>
              <a:t>Suicide prevention work can be greatly enhanced by engaging people who have personal experience of suicide – those who have been bereaved by suicide, have experienced suicidal ideation themselves</a:t>
            </a:r>
            <a:r>
              <a:rPr lang="en-US" sz="1300" baseline="0" dirty="0"/>
              <a:t> or who are living with someone with suicidal ideation. </a:t>
            </a:r>
          </a:p>
          <a:p>
            <a:pPr defTabSz="990478">
              <a:defRPr/>
            </a:pPr>
            <a:endParaRPr lang="en-US" sz="1300" dirty="0"/>
          </a:p>
          <a:p>
            <a:r>
              <a:rPr lang="en-US" sz="1300" dirty="0"/>
              <a:t>Involving people affected by suicide adds value to suicide prevention by: </a:t>
            </a:r>
          </a:p>
          <a:p>
            <a:r>
              <a:rPr lang="en-US" sz="1300" dirty="0"/>
              <a:t>• bringing personal experience to create a more complete picture of suicide and suicide prevention </a:t>
            </a:r>
          </a:p>
          <a:p>
            <a:r>
              <a:rPr lang="en-US" sz="1300" dirty="0"/>
              <a:t>• helping to identify issues that clinicians and commissioners might not be aware of </a:t>
            </a:r>
          </a:p>
          <a:p>
            <a:r>
              <a:rPr lang="en-US" sz="1300" dirty="0"/>
              <a:t>• highlighting gaps between policy and practice </a:t>
            </a:r>
          </a:p>
          <a:p>
            <a:r>
              <a:rPr lang="en-US" sz="1300" dirty="0"/>
              <a:t>• helping to ensure work is grounded in the reality of the impact of suicide and self-harm </a:t>
            </a:r>
          </a:p>
          <a:p>
            <a:pPr defTabSz="990478">
              <a:defRPr/>
            </a:pPr>
            <a:endParaRPr lang="en-US" sz="1300" dirty="0"/>
          </a:p>
          <a:p>
            <a:pPr defTabSz="990478">
              <a:defRPr/>
            </a:pPr>
            <a:r>
              <a:rPr lang="en-US" sz="1300" dirty="0"/>
              <a:t>The involvement of service users is also an established part of national and local government policy and practice with guidance available, for example </a:t>
            </a:r>
            <a:r>
              <a:rPr lang="en-US" sz="1300" i="1" dirty="0"/>
              <a:t>Transforming participation in health and care. </a:t>
            </a:r>
          </a:p>
          <a:p>
            <a:pPr defTabSz="990478">
              <a:defRPr/>
            </a:pPr>
            <a:endParaRPr lang="en-US" sz="1300" i="1" dirty="0"/>
          </a:p>
          <a:p>
            <a:pPr defTabSz="990478">
              <a:defRPr/>
            </a:pPr>
            <a:r>
              <a:rPr lang="en-US" sz="1300" dirty="0"/>
              <a:t>More recently, an approach based on co-production has become more common in developing policy and services.</a:t>
            </a:r>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27</a:t>
            </a:fld>
            <a:endParaRPr lang="en-US" dirty="0"/>
          </a:p>
        </p:txBody>
      </p:sp>
    </p:spTree>
    <p:extLst>
      <p:ext uri="{BB962C8B-B14F-4D97-AF65-F5344CB8AC3E}">
        <p14:creationId xmlns:p14="http://schemas.microsoft.com/office/powerpoint/2010/main" val="1546954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endParaRPr lang="en-US" sz="1300" dirty="0"/>
          </a:p>
          <a:p>
            <a:pPr defTabSz="990478">
              <a:defRPr/>
            </a:pPr>
            <a:r>
              <a:rPr lang="en-US" sz="1300" dirty="0"/>
              <a:t>The National Survivor User Network has developed a framework for involving people with experience of mental health issues in policy and strategy development. This has been adopted by a number of local authorities, clinical commissioning groups and NHS trusts. </a:t>
            </a:r>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28</a:t>
            </a:fld>
            <a:endParaRPr lang="en-US" dirty="0"/>
          </a:p>
        </p:txBody>
      </p:sp>
    </p:spTree>
    <p:extLst>
      <p:ext uri="{BB962C8B-B14F-4D97-AF65-F5344CB8AC3E}">
        <p14:creationId xmlns:p14="http://schemas.microsoft.com/office/powerpoint/2010/main" val="103031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300" dirty="0"/>
              <a:t>A local suicide prevention strategy usually covers at least a three-year period. It needs to set out clear objectives and provide a framework for the action plan. </a:t>
            </a:r>
          </a:p>
          <a:p>
            <a:endParaRPr lang="en-US" sz="1300" dirty="0"/>
          </a:p>
          <a:p>
            <a:r>
              <a:rPr lang="en-US" sz="1300" dirty="0"/>
              <a:t>It typically includes: </a:t>
            </a:r>
          </a:p>
          <a:p>
            <a:endParaRPr lang="en-US" sz="1300" dirty="0"/>
          </a:p>
          <a:p>
            <a:r>
              <a:rPr lang="en-US" sz="1300" dirty="0"/>
              <a:t>• a foreword from a stakeholder in a senior role, for example from the director of public health, an elected member or the chair of the health and wellbeing board </a:t>
            </a:r>
          </a:p>
          <a:p>
            <a:r>
              <a:rPr lang="en-US" sz="1300" dirty="0"/>
              <a:t>• the case for suicide prevention locally, including data and intelligence on high risk groups and/or risk factors </a:t>
            </a:r>
          </a:p>
          <a:p>
            <a:r>
              <a:rPr lang="en-US" sz="1300" dirty="0"/>
              <a:t>• a clearly stated ambition and objectives for what wants to be achieved </a:t>
            </a:r>
          </a:p>
          <a:p>
            <a:r>
              <a:rPr lang="en-US" sz="1300" dirty="0"/>
              <a:t>• the approach to monitoring and evaluating outcomes in order to determine progress </a:t>
            </a:r>
          </a:p>
          <a:p>
            <a:r>
              <a:rPr lang="en-US" sz="1300" dirty="0"/>
              <a:t>• priority areas for action based on the reinvigorated national strategy, in particular for middle-aged men, people who self harm and those bereaved by suicide </a:t>
            </a:r>
          </a:p>
          <a:p>
            <a:r>
              <a:rPr lang="en-US" sz="1300" dirty="0"/>
              <a:t>• priority areas for action based on local data and needs, such as interventions focused on particular high risk locations, where the evidence base for action is increasing </a:t>
            </a:r>
          </a:p>
          <a:p>
            <a:r>
              <a:rPr lang="en-US" sz="1300" dirty="0"/>
              <a:t>• links with other strategies, such as those for mental health and wellbeing </a:t>
            </a:r>
          </a:p>
          <a:p>
            <a:endParaRPr lang="en-US" sz="1300" dirty="0"/>
          </a:p>
          <a:p>
            <a:r>
              <a:rPr lang="en-US" sz="1300" dirty="0"/>
              <a:t>The action plan, detailing the specific activity that is going to be delivered, is often presented together with the strategy as one document, with the action plan updated annually. </a:t>
            </a:r>
            <a:endParaRPr lang="en-US" dirty="0"/>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29</a:t>
            </a:fld>
            <a:endParaRPr lang="en-US" dirty="0"/>
          </a:p>
        </p:txBody>
      </p:sp>
    </p:spTree>
    <p:extLst>
      <p:ext uri="{BB962C8B-B14F-4D97-AF65-F5344CB8AC3E}">
        <p14:creationId xmlns:p14="http://schemas.microsoft.com/office/powerpoint/2010/main" val="23784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spcBef>
                <a:spcPts val="600"/>
              </a:spcBef>
              <a:spcAft>
                <a:spcPts val="600"/>
              </a:spcAft>
              <a:buFont typeface="+mj-lt"/>
              <a:buAutoNum type="arabicPeriod"/>
            </a:pPr>
            <a:r>
              <a:rPr lang="en-GB" dirty="0">
                <a:latin typeface="Arial"/>
                <a:cs typeface="Arial"/>
              </a:rPr>
              <a:t>National suicide prevention strategy and policy context (slide 4 – 6)</a:t>
            </a:r>
          </a:p>
          <a:p>
            <a:pPr marL="342900" indent="-342900">
              <a:lnSpc>
                <a:spcPct val="110000"/>
              </a:lnSpc>
              <a:spcBef>
                <a:spcPts val="600"/>
              </a:spcBef>
              <a:spcAft>
                <a:spcPts val="600"/>
              </a:spcAft>
              <a:buFont typeface="+mj-lt"/>
              <a:buAutoNum type="arabicPeriod"/>
            </a:pPr>
            <a:r>
              <a:rPr lang="en-GB" dirty="0">
                <a:latin typeface="Arial"/>
                <a:cs typeface="Arial"/>
              </a:rPr>
              <a:t>Ten essential things to know about suicide prevention (slide</a:t>
            </a:r>
            <a:r>
              <a:rPr lang="en-GB" baseline="0" dirty="0">
                <a:latin typeface="Arial"/>
                <a:cs typeface="Arial"/>
              </a:rPr>
              <a:t> </a:t>
            </a:r>
            <a:r>
              <a:rPr lang="en-GB" dirty="0">
                <a:latin typeface="Arial"/>
                <a:cs typeface="Arial"/>
              </a:rPr>
              <a:t>7 – 18)</a:t>
            </a:r>
          </a:p>
          <a:p>
            <a:pPr marL="342900" indent="-342900">
              <a:lnSpc>
                <a:spcPct val="110000"/>
              </a:lnSpc>
              <a:spcBef>
                <a:spcPts val="600"/>
              </a:spcBef>
              <a:spcAft>
                <a:spcPts val="600"/>
              </a:spcAft>
              <a:buFont typeface="+mj-lt"/>
              <a:buAutoNum type="arabicPeriod"/>
            </a:pPr>
            <a:r>
              <a:rPr lang="en-GB" dirty="0">
                <a:latin typeface="Arial"/>
                <a:cs typeface="Arial"/>
              </a:rPr>
              <a:t>Understanding data (slide 19 – 24)</a:t>
            </a:r>
          </a:p>
          <a:p>
            <a:pPr marL="342900" indent="-342900">
              <a:lnSpc>
                <a:spcPct val="110000"/>
              </a:lnSpc>
              <a:spcBef>
                <a:spcPts val="600"/>
              </a:spcBef>
              <a:spcAft>
                <a:spcPts val="600"/>
              </a:spcAft>
              <a:buFont typeface="+mj-lt"/>
              <a:buAutoNum type="arabicPeriod"/>
            </a:pPr>
            <a:r>
              <a:rPr lang="en-GB" dirty="0">
                <a:latin typeface="Arial"/>
                <a:cs typeface="Arial"/>
              </a:rPr>
              <a:t>Strategy and action (slide</a:t>
            </a:r>
            <a:r>
              <a:rPr lang="en-GB" baseline="0" dirty="0">
                <a:latin typeface="Arial"/>
                <a:cs typeface="Arial"/>
              </a:rPr>
              <a:t> 25 - 36</a:t>
            </a:r>
            <a:endParaRPr lang="en-GB" dirty="0">
              <a:latin typeface="Arial"/>
              <a:cs typeface="Arial"/>
            </a:endParaRPr>
          </a:p>
          <a:p>
            <a:pPr marL="342900" indent="-342900">
              <a:lnSpc>
                <a:spcPct val="110000"/>
              </a:lnSpc>
              <a:spcBef>
                <a:spcPts val="600"/>
              </a:spcBef>
              <a:spcAft>
                <a:spcPts val="600"/>
              </a:spcAft>
              <a:buFont typeface="+mj-lt"/>
              <a:buAutoNum type="arabicPeriod"/>
            </a:pPr>
            <a:r>
              <a:rPr lang="en-GB" dirty="0">
                <a:latin typeface="Arial"/>
                <a:cs typeface="Arial"/>
              </a:rPr>
              <a:t>Ideas and resources (slide</a:t>
            </a:r>
            <a:r>
              <a:rPr lang="en-GB" baseline="0" dirty="0">
                <a:latin typeface="Arial"/>
                <a:cs typeface="Arial"/>
              </a:rPr>
              <a:t> 37 – 48)</a:t>
            </a:r>
            <a:endParaRPr lang="en-GB" dirty="0">
              <a:latin typeface="Arial"/>
              <a:cs typeface="Arial"/>
            </a:endParaRPr>
          </a:p>
          <a:p>
            <a:pPr marL="342900" indent="-342900">
              <a:lnSpc>
                <a:spcPct val="110000"/>
              </a:lnSpc>
              <a:spcBef>
                <a:spcPts val="600"/>
              </a:spcBef>
              <a:spcAft>
                <a:spcPts val="600"/>
              </a:spcAft>
              <a:buFont typeface="Wingdings" panose="05000000000000000000" pitchFamily="2" charset="2"/>
              <a:buChar char="§"/>
            </a:pPr>
            <a:r>
              <a:rPr lang="en-GB" dirty="0">
                <a:latin typeface="Arial"/>
                <a:cs typeface="Arial"/>
              </a:rPr>
              <a:t>Bereavement (38 – 43)</a:t>
            </a:r>
          </a:p>
          <a:p>
            <a:pPr marL="342900" indent="-342900">
              <a:lnSpc>
                <a:spcPct val="110000"/>
              </a:lnSpc>
              <a:spcBef>
                <a:spcPts val="600"/>
              </a:spcBef>
              <a:spcAft>
                <a:spcPts val="600"/>
              </a:spcAft>
              <a:buFont typeface="Arial" panose="020B0604020202020204" pitchFamily="34" charset="0"/>
              <a:buChar char="•"/>
            </a:pPr>
            <a:r>
              <a:rPr lang="en-GB" dirty="0">
                <a:latin typeface="Arial"/>
                <a:cs typeface="Arial"/>
              </a:rPr>
              <a:t>Occupation (44 – 47)</a:t>
            </a:r>
          </a:p>
          <a:p>
            <a:pPr marL="342900" indent="-342900">
              <a:lnSpc>
                <a:spcPct val="110000"/>
              </a:lnSpc>
              <a:spcBef>
                <a:spcPts val="600"/>
              </a:spcBef>
              <a:spcAft>
                <a:spcPts val="600"/>
              </a:spcAft>
              <a:buFont typeface="Arial" panose="020B0604020202020204" pitchFamily="34" charset="0"/>
              <a:buChar char="•"/>
            </a:pPr>
            <a:r>
              <a:rPr lang="en-GB" dirty="0">
                <a:latin typeface="Arial"/>
                <a:cs typeface="Arial"/>
              </a:rPr>
              <a:t>Resources (48)</a:t>
            </a:r>
          </a:p>
          <a:p>
            <a:pPr marL="457200" indent="-457200">
              <a:lnSpc>
                <a:spcPct val="110000"/>
              </a:lnSpc>
              <a:spcBef>
                <a:spcPts val="600"/>
              </a:spcBef>
              <a:spcAft>
                <a:spcPts val="600"/>
              </a:spcAft>
              <a:buFont typeface="+mj-lt"/>
              <a:buAutoNum type="arabicPeriod" startAt="6"/>
            </a:pPr>
            <a:r>
              <a:rPr lang="en-GB" dirty="0">
                <a:latin typeface="Arial"/>
                <a:cs typeface="Arial"/>
              </a:rPr>
              <a:t>Quotes (slide 48 – 56)</a:t>
            </a:r>
          </a:p>
          <a:p>
            <a:pPr marL="0" indent="0">
              <a:lnSpc>
                <a:spcPct val="110000"/>
              </a:lnSpc>
              <a:spcBef>
                <a:spcPts val="600"/>
              </a:spcBef>
              <a:spcAft>
                <a:spcPts val="600"/>
              </a:spcAft>
              <a:buFont typeface="+mj-lt"/>
              <a:buNone/>
            </a:pPr>
            <a:endParaRPr lang="en-GB" dirty="0">
              <a:latin typeface="Arial"/>
              <a:cs typeface="Arial"/>
            </a:endParaRPr>
          </a:p>
          <a:p>
            <a:pPr marL="0" indent="0">
              <a:lnSpc>
                <a:spcPct val="110000"/>
              </a:lnSpc>
              <a:spcBef>
                <a:spcPts val="600"/>
              </a:spcBef>
              <a:spcAft>
                <a:spcPts val="600"/>
              </a:spcAft>
              <a:buFont typeface="+mj-lt"/>
              <a:buNone/>
            </a:pPr>
            <a:r>
              <a:rPr lang="en-GB" dirty="0">
                <a:latin typeface="Arial"/>
                <a:cs typeface="Arial"/>
              </a:rPr>
              <a:t>About PHE, About NSPA – end slides</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3</a:t>
            </a:fld>
            <a:endParaRPr lang="en-US" dirty="0"/>
          </a:p>
        </p:txBody>
      </p:sp>
    </p:spTree>
    <p:extLst>
      <p:ext uri="{BB962C8B-B14F-4D97-AF65-F5344CB8AC3E}">
        <p14:creationId xmlns:p14="http://schemas.microsoft.com/office/powerpoint/2010/main" val="3940250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Suicide is a complex issue and prevention strategies need to recognise the importance of tackling factors that can lead to suicide in order to be most effective. </a:t>
            </a:r>
          </a:p>
          <a:p>
            <a:endParaRPr lang="en-US" sz="1300" dirty="0"/>
          </a:p>
          <a:p>
            <a:r>
              <a:rPr lang="en-US" sz="1300" dirty="0"/>
              <a:t>Suicide prevention activity can be incorporated into other strategies and programmes including: </a:t>
            </a:r>
          </a:p>
          <a:p>
            <a:endParaRPr lang="en-US" sz="1300" dirty="0"/>
          </a:p>
          <a:p>
            <a:r>
              <a:rPr lang="en-US" sz="1300" dirty="0"/>
              <a:t>• Joint strategic needs assessments </a:t>
            </a:r>
          </a:p>
          <a:p>
            <a:r>
              <a:rPr lang="en-US" sz="1300" dirty="0"/>
              <a:t>• Mental health and wellbeing strategies </a:t>
            </a:r>
          </a:p>
          <a:p>
            <a:r>
              <a:rPr lang="en-US" sz="1300" dirty="0"/>
              <a:t>• Local crisis care concordat action plans </a:t>
            </a:r>
          </a:p>
          <a:p>
            <a:r>
              <a:rPr lang="en-US" sz="1300" dirty="0"/>
              <a:t>• Sustainability and transformation plans </a:t>
            </a:r>
          </a:p>
          <a:p>
            <a:r>
              <a:rPr lang="en-US" sz="1300" dirty="0"/>
              <a:t>• Local transformation plans for children and young people's mental health and wellbeing </a:t>
            </a:r>
          </a:p>
          <a:p>
            <a:r>
              <a:rPr lang="en-US" sz="1300" dirty="0"/>
              <a:t>• Commissioning of alcohol and substance misuse services </a:t>
            </a:r>
          </a:p>
          <a:p>
            <a:endParaRPr lang="en-US" sz="1300" dirty="0"/>
          </a:p>
          <a:p>
            <a:r>
              <a:rPr lang="en-US" sz="1300" dirty="0"/>
              <a:t>It is recommended that local authorities map suicide prevention to the JSNA. </a:t>
            </a:r>
          </a:p>
          <a:p>
            <a:endParaRPr lang="en-US" sz="1300" dirty="0"/>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30</a:t>
            </a:fld>
            <a:endParaRPr lang="en-US" dirty="0">
              <a:solidFill>
                <a:prstClr val="black"/>
              </a:solidFill>
              <a:latin typeface="Calibri"/>
            </a:endParaRPr>
          </a:p>
        </p:txBody>
      </p:sp>
    </p:spTree>
    <p:extLst>
      <p:ext uri="{BB962C8B-B14F-4D97-AF65-F5344CB8AC3E}">
        <p14:creationId xmlns:p14="http://schemas.microsoft.com/office/powerpoint/2010/main" val="3338472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a:t>It is recommended that the strategy includes a case for action setting out the rationale for why suicide prevention is required in the local area. Locally available data and intelligence can be presented alongside nationally available data, and insights from the existing evidence and policy base can be highlighted. </a:t>
            </a:r>
          </a:p>
          <a:p>
            <a:endParaRPr lang="en-US" sz="1200" dirty="0"/>
          </a:p>
          <a:p>
            <a:r>
              <a:rPr lang="en-US" sz="1200" dirty="0"/>
              <a:t>There is a range of information that could include: </a:t>
            </a:r>
          </a:p>
          <a:p>
            <a:r>
              <a:rPr lang="en-US" sz="1200" dirty="0"/>
              <a:t>• the reasons people take their own lives, including intelligence and data about local factors </a:t>
            </a:r>
          </a:p>
          <a:p>
            <a:r>
              <a:rPr lang="en-US" sz="1200" dirty="0"/>
              <a:t>• the public health profile, including any particular populations at risk of suicide </a:t>
            </a:r>
          </a:p>
          <a:p>
            <a:r>
              <a:rPr lang="en-US" sz="1200" dirty="0"/>
              <a:t>• the financial and human cost of suicide and the cost effectiveness of suicide prevention </a:t>
            </a:r>
          </a:p>
          <a:p>
            <a:r>
              <a:rPr lang="en-US" sz="1200" dirty="0"/>
              <a:t>• the national policy context for local action </a:t>
            </a:r>
          </a:p>
          <a:p>
            <a:r>
              <a:rPr lang="en-US" sz="1200" dirty="0"/>
              <a:t>• the potential return on investment</a:t>
            </a:r>
          </a:p>
          <a:p>
            <a:endParaRPr lang="en-US" sz="1200" dirty="0"/>
          </a:p>
          <a:p>
            <a:r>
              <a:rPr lang="en-US" sz="1200" dirty="0"/>
              <a:t>It some areas, such as Suffolk (pictured here) and in Lambeth the case has also</a:t>
            </a:r>
            <a:r>
              <a:rPr lang="en-US" sz="1200" baseline="0" dirty="0"/>
              <a:t> been visually illustrated to tell an impactful story at a glance.</a:t>
            </a:r>
            <a:endParaRPr lang="en-US" sz="1200" dirty="0"/>
          </a:p>
          <a:p>
            <a:endParaRPr lang="en-GB" sz="1200" dirty="0">
              <a:solidFill>
                <a:srgbClr val="4E0A55"/>
              </a:solidFill>
            </a:endParaRPr>
          </a:p>
          <a:p>
            <a:endParaRPr lang="en-GB" sz="1200" dirty="0"/>
          </a:p>
          <a:p>
            <a:pPr defTabSz="990478">
              <a:defRPr/>
            </a:pPr>
            <a:r>
              <a:rPr lang="en-US" sz="1200" b="1" dirty="0"/>
              <a:t>A note about the potential return on investment</a:t>
            </a:r>
          </a:p>
          <a:p>
            <a:endParaRPr lang="en-GB" sz="1200" dirty="0"/>
          </a:p>
          <a:p>
            <a:r>
              <a:rPr lang="en-GB" sz="1200" dirty="0"/>
              <a:t>The economic cost of each death by suicide in England for those of working age is estimated to be £1.67 million (2009 prices). This covers the direct costs of care, indirect costs relating to loss of productivity and earnings, and the intangible costs associated with pain, grief and suffering. </a:t>
            </a:r>
          </a:p>
          <a:p>
            <a:endParaRPr lang="en-GB" sz="1200" dirty="0"/>
          </a:p>
          <a:p>
            <a:r>
              <a:rPr lang="en-GB" sz="1200" dirty="0"/>
              <a:t>A business case for suicide prevention may include broad estimates of the cost of suicide. Calculations may include multiplying the number of suicides in a particular area by an estimated cost of one suicide. However, care must be taken with these estimates. </a:t>
            </a:r>
          </a:p>
          <a:p>
            <a:endParaRPr lang="en-GB" sz="1200" dirty="0"/>
          </a:p>
          <a:p>
            <a:r>
              <a:rPr lang="en-GB" sz="1200" dirty="0"/>
              <a:t>One European study found "that if an area wide suicide prevention intervention were to achieve only a modest 1% reduction rate in the number of suicides, in most scenarios this remains highly cost-effective.”</a:t>
            </a:r>
          </a:p>
          <a:p>
            <a:endParaRPr lang="en-GB" sz="1200" dirty="0"/>
          </a:p>
          <a:p>
            <a:r>
              <a:rPr lang="en-GB" sz="1200" dirty="0"/>
              <a:t>The Local Government Association and The King’s Fund demonstrate how facts around return on investment in public health can be set out. </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31</a:t>
            </a:fld>
            <a:endParaRPr lang="en-US" dirty="0">
              <a:solidFill>
                <a:prstClr val="black"/>
              </a:solidFill>
              <a:latin typeface="Calibri"/>
            </a:endParaRPr>
          </a:p>
        </p:txBody>
      </p:sp>
    </p:spTree>
    <p:extLst>
      <p:ext uri="{BB962C8B-B14F-4D97-AF65-F5344CB8AC3E}">
        <p14:creationId xmlns:p14="http://schemas.microsoft.com/office/powerpoint/2010/main" val="683464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It is recommended that the strategy includes a case for action setting out the rationale for why suicide prevention is required in the local area. Locally available data and intelligence can be presented alongside nationally available data, and insights from the existing evidence and policy base can be highlighted. </a:t>
            </a:r>
          </a:p>
          <a:p>
            <a:endParaRPr lang="en-US" sz="1300" dirty="0"/>
          </a:p>
          <a:p>
            <a:r>
              <a:rPr lang="en-US" sz="1300" dirty="0"/>
              <a:t>There is a range of information that could include: </a:t>
            </a:r>
          </a:p>
          <a:p>
            <a:r>
              <a:rPr lang="en-US" sz="1300" dirty="0"/>
              <a:t>• the reasons people take their own lives, including intelligence and data about local factors </a:t>
            </a:r>
          </a:p>
          <a:p>
            <a:r>
              <a:rPr lang="en-US" sz="1300" dirty="0"/>
              <a:t>• the public health profile, including any particular populations at risk of suicide </a:t>
            </a:r>
          </a:p>
          <a:p>
            <a:r>
              <a:rPr lang="en-US" sz="1300" dirty="0"/>
              <a:t>• the financial and human cost of suicide and the cost effectiveness of suicide prevention </a:t>
            </a:r>
          </a:p>
          <a:p>
            <a:r>
              <a:rPr lang="en-US" sz="1300" dirty="0"/>
              <a:t>• the national policy context for local action </a:t>
            </a:r>
          </a:p>
          <a:p>
            <a:r>
              <a:rPr lang="en-US" sz="1300" dirty="0"/>
              <a:t>• the potential return on investment</a:t>
            </a:r>
          </a:p>
          <a:p>
            <a:endParaRPr lang="en-GB" sz="1300" dirty="0">
              <a:solidFill>
                <a:srgbClr val="4E0A55"/>
              </a:solidFill>
            </a:endParaRPr>
          </a:p>
          <a:p>
            <a:endParaRPr lang="en-GB" dirty="0"/>
          </a:p>
          <a:p>
            <a:pPr defTabSz="990478">
              <a:defRPr/>
            </a:pPr>
            <a:r>
              <a:rPr lang="en-US" sz="1300" b="1" dirty="0"/>
              <a:t>A note about the potential return on investment</a:t>
            </a:r>
          </a:p>
          <a:p>
            <a:endParaRPr lang="en-GB" dirty="0"/>
          </a:p>
          <a:p>
            <a:r>
              <a:rPr lang="en-GB" sz="1300" dirty="0"/>
              <a:t>The economic cost of each death by suicide in England for those of working age is estimated to be £1.67 million (2009 prices). This covers the direct costs of care, indirect costs relating to loss of productivity and earnings, and the intangible costs associated with pain, grief and suffering. </a:t>
            </a:r>
          </a:p>
          <a:p>
            <a:endParaRPr lang="en-GB" sz="1300" dirty="0"/>
          </a:p>
          <a:p>
            <a:r>
              <a:rPr lang="en-GB" sz="1300" dirty="0"/>
              <a:t>A business case for suicide prevention may include broad estimates of the cost of suicide. Calculations may include multiplying the number of suicides in a particular area by an estimated cost of one suicide. However, care must be taken with these estimates. </a:t>
            </a:r>
          </a:p>
          <a:p>
            <a:endParaRPr lang="en-GB" sz="1300" dirty="0"/>
          </a:p>
          <a:p>
            <a:r>
              <a:rPr lang="en-GB" sz="1300" dirty="0"/>
              <a:t>One European study found "that if an area wide suicide prevention intervention were to achieve only a modest 1% reduction rate in the number of suicides, in most scenarios this remains highly cost-effective.”</a:t>
            </a:r>
          </a:p>
          <a:p>
            <a:endParaRPr lang="en-GB" sz="1300" dirty="0"/>
          </a:p>
          <a:p>
            <a:r>
              <a:rPr lang="en-GB" sz="1300" dirty="0"/>
              <a:t>The Local Government Association and The King’s Fund demonstrate how facts around return on investment in public health can be set out.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32</a:t>
            </a:fld>
            <a:endParaRPr lang="en-US" dirty="0">
              <a:solidFill>
                <a:prstClr val="black"/>
              </a:solidFill>
              <a:latin typeface="Calibri"/>
            </a:endParaRPr>
          </a:p>
        </p:txBody>
      </p:sp>
    </p:spTree>
    <p:extLst>
      <p:ext uri="{BB962C8B-B14F-4D97-AF65-F5344CB8AC3E}">
        <p14:creationId xmlns:p14="http://schemas.microsoft.com/office/powerpoint/2010/main" val="3338472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GB" sz="1300" dirty="0"/>
              <a:t>Accountability for the suicide prevention strategy and its associated action plan lies locally with the health and wellbeing board, as the body with responsibility for overseeing the planning of health services in the area. </a:t>
            </a:r>
          </a:p>
          <a:p>
            <a:pPr marL="185715" indent="-185715">
              <a:buFont typeface="Arial" panose="020B0604020202020204" pitchFamily="34" charset="0"/>
              <a:buChar char="•"/>
            </a:pPr>
            <a:r>
              <a:rPr lang="en-GB" sz="1300" dirty="0"/>
              <a:t>These boards can provide crucial influence and impetus to support the design and delivery of a suicide prevention strategy and enable it to be adopted under the wider health and wellbeing strategy.</a:t>
            </a:r>
          </a:p>
          <a:p>
            <a:pPr marL="185715" indent="-185715">
              <a:buFont typeface="Arial" panose="020B0604020202020204" pitchFamily="34" charset="0"/>
              <a:buChar char="•"/>
            </a:pPr>
            <a:r>
              <a:rPr lang="en-GB" sz="1300" dirty="0"/>
              <a:t>Regional </a:t>
            </a:r>
            <a:r>
              <a:rPr lang="en-GB" sz="1300" dirty="0" err="1"/>
              <a:t>collaboratives</a:t>
            </a:r>
            <a:r>
              <a:rPr lang="en-GB" sz="1300" dirty="0"/>
              <a:t>, need accountability mechanisms for the regional element of any strategy, alongside local requirements, such as reporting back to their health and wellbeing board. </a:t>
            </a:r>
          </a:p>
          <a:p>
            <a:pPr marL="185715" indent="-185715">
              <a:buFont typeface="Arial" panose="020B0604020202020204" pitchFamily="34" charset="0"/>
              <a:buChar char="•"/>
            </a:pPr>
            <a:r>
              <a:rPr lang="en-GB" sz="1300" dirty="0"/>
              <a:t>One mechanism for this wider accountability could be to create a strategic partnership board, with local groups feeding into this central board.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33</a:t>
            </a:fld>
            <a:endParaRPr lang="en-US" dirty="0">
              <a:solidFill>
                <a:prstClr val="black"/>
              </a:solidFill>
              <a:latin typeface="Calibri"/>
            </a:endParaRPr>
          </a:p>
        </p:txBody>
      </p:sp>
    </p:spTree>
    <p:extLst>
      <p:ext uri="{BB962C8B-B14F-4D97-AF65-F5344CB8AC3E}">
        <p14:creationId xmlns:p14="http://schemas.microsoft.com/office/powerpoint/2010/main" val="497992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90478">
              <a:defRPr/>
            </a:pPr>
            <a:endParaRPr lang="en-US" sz="1300" dirty="0"/>
          </a:p>
          <a:p>
            <a:r>
              <a:rPr lang="en-GB" sz="1400" dirty="0"/>
              <a:t>Many local strategies align with the National Strategy Areas for Action and it’s recommended all areas aim to cover these strategy areas in the long-term.</a:t>
            </a:r>
            <a:endParaRPr lang="en-US" sz="1300" dirty="0"/>
          </a:p>
          <a:p>
            <a:endParaRPr lang="en-GB" sz="1300" b="1" dirty="0">
              <a:ea typeface="+mn-ea"/>
              <a:cs typeface="+mn-cs"/>
            </a:endParaRPr>
          </a:p>
          <a:p>
            <a:r>
              <a:rPr lang="en-GB" sz="1300" b="1" dirty="0">
                <a:ea typeface="+mn-ea"/>
                <a:cs typeface="+mn-cs"/>
              </a:rPr>
              <a:t>Six areas for action in the national strategy that all areas should aim to address in their local strategy in the long-term:</a:t>
            </a:r>
          </a:p>
          <a:p>
            <a:endParaRPr lang="en-GB" sz="1300" b="1" dirty="0">
              <a:ea typeface="+mn-ea"/>
              <a:cs typeface="+mn-cs"/>
            </a:endParaRPr>
          </a:p>
          <a:p>
            <a:r>
              <a:rPr lang="en-GB" sz="1300" b="1" dirty="0">
                <a:ea typeface="+mn-ea"/>
                <a:cs typeface="+mn-cs"/>
              </a:rPr>
              <a:t>1. </a:t>
            </a:r>
            <a:r>
              <a:rPr lang="en-GB" sz="1300" dirty="0">
                <a:ea typeface="+mn-ea"/>
                <a:cs typeface="+mn-cs"/>
              </a:rPr>
              <a:t>reduce the risk of suicide in key high-risk groups </a:t>
            </a:r>
          </a:p>
          <a:p>
            <a:r>
              <a:rPr lang="en-GB" sz="1300" b="1" dirty="0">
                <a:ea typeface="+mn-ea"/>
                <a:cs typeface="+mn-cs"/>
              </a:rPr>
              <a:t>2. </a:t>
            </a:r>
            <a:r>
              <a:rPr lang="en-GB" sz="1300" dirty="0">
                <a:ea typeface="+mn-ea"/>
                <a:cs typeface="+mn-cs"/>
              </a:rPr>
              <a:t>tailor approaches to improve mental health in specific groups </a:t>
            </a:r>
          </a:p>
          <a:p>
            <a:r>
              <a:rPr lang="en-GB" sz="1300" b="1" dirty="0">
                <a:ea typeface="+mn-ea"/>
                <a:cs typeface="+mn-cs"/>
              </a:rPr>
              <a:t>3. </a:t>
            </a:r>
            <a:r>
              <a:rPr lang="en-GB" sz="1300" dirty="0">
                <a:ea typeface="+mn-ea"/>
                <a:cs typeface="+mn-cs"/>
              </a:rPr>
              <a:t>reduce access to the means of suicide </a:t>
            </a:r>
          </a:p>
          <a:p>
            <a:r>
              <a:rPr lang="en-GB" sz="1300" b="1" dirty="0">
                <a:ea typeface="+mn-ea"/>
                <a:cs typeface="+mn-cs"/>
              </a:rPr>
              <a:t>4. </a:t>
            </a:r>
            <a:r>
              <a:rPr lang="en-GB" sz="1300" dirty="0">
                <a:ea typeface="+mn-ea"/>
                <a:cs typeface="+mn-cs"/>
              </a:rPr>
              <a:t>provide better information and support to those bereaved or affected by suicide </a:t>
            </a:r>
          </a:p>
          <a:p>
            <a:r>
              <a:rPr lang="en-GB" sz="1300" b="1" dirty="0">
                <a:ea typeface="+mn-ea"/>
                <a:cs typeface="+mn-cs"/>
              </a:rPr>
              <a:t>5. </a:t>
            </a:r>
            <a:r>
              <a:rPr lang="en-GB" sz="1300" dirty="0">
                <a:ea typeface="+mn-ea"/>
                <a:cs typeface="+mn-cs"/>
              </a:rPr>
              <a:t>support the media in delivering sensitive approaches to suicide and suicidal behaviour </a:t>
            </a:r>
          </a:p>
          <a:p>
            <a:r>
              <a:rPr lang="en-GB" sz="1300" b="1" dirty="0">
                <a:ea typeface="+mn-ea"/>
                <a:cs typeface="+mn-cs"/>
              </a:rPr>
              <a:t>6. </a:t>
            </a:r>
            <a:r>
              <a:rPr lang="en-GB" sz="1300" dirty="0">
                <a:ea typeface="+mn-ea"/>
                <a:cs typeface="+mn-cs"/>
              </a:rPr>
              <a:t>support research, data collection and monitoring </a:t>
            </a:r>
          </a:p>
          <a:p>
            <a:endParaRPr lang="en-GB" sz="1300" dirty="0">
              <a:ea typeface="+mn-ea"/>
              <a:cs typeface="+mn-cs"/>
            </a:endParaRPr>
          </a:p>
          <a:p>
            <a:r>
              <a:rPr lang="en-GB" sz="1300" dirty="0">
                <a:ea typeface="+mn-ea"/>
                <a:cs typeface="+mn-cs"/>
              </a:rPr>
              <a:t>Some strategies and supporting action plans have chosen to concentrate on three or four areas for action where local partners believe they can make the most difference in their area. </a:t>
            </a:r>
          </a:p>
          <a:p>
            <a:endParaRPr lang="en-GB" sz="1300" dirty="0">
              <a:ea typeface="+mn-ea"/>
              <a:cs typeface="+mn-cs"/>
            </a:endParaRPr>
          </a:p>
          <a:p>
            <a:r>
              <a:rPr lang="en-GB" sz="1300" dirty="0">
                <a:ea typeface="+mn-ea"/>
                <a:cs typeface="+mn-cs"/>
              </a:rPr>
              <a:t>Where local prevention strategies span across all six of the areas this is often as a result of work that has developed over a long period of time.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34</a:t>
            </a:fld>
            <a:endParaRPr lang="en-US" dirty="0">
              <a:solidFill>
                <a:prstClr val="black"/>
              </a:solidFill>
              <a:latin typeface="Calibri"/>
            </a:endParaRPr>
          </a:p>
        </p:txBody>
      </p:sp>
    </p:spTree>
    <p:extLst>
      <p:ext uri="{BB962C8B-B14F-4D97-AF65-F5344CB8AC3E}">
        <p14:creationId xmlns:p14="http://schemas.microsoft.com/office/powerpoint/2010/main" val="3338472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ヒラギノ角ゴ Pro W3" pitchFamily="84" charset="-128"/>
                <a:cs typeface="ヒラギノ角ゴ Pro W3" pitchFamily="84" charset="-128"/>
              </a:rPr>
              <a:t>In the long term local areas should aim to tackle all six areas of the national strategy.</a:t>
            </a:r>
          </a:p>
          <a:p>
            <a:endParaRPr lang="en-US" dirty="0"/>
          </a:p>
          <a:p>
            <a:r>
              <a:rPr lang="en-US" dirty="0"/>
              <a:t>Professor Louis Appleby</a:t>
            </a:r>
            <a:r>
              <a:rPr lang="en-US" baseline="0" dirty="0"/>
              <a:t> </a:t>
            </a:r>
            <a:r>
              <a:rPr lang="en-US" sz="1300" dirty="0"/>
              <a:t>has identified that in </a:t>
            </a:r>
            <a:r>
              <a:rPr lang="en-US" dirty="0"/>
              <a:t>the short term there are eight recommended priorities for a </a:t>
            </a:r>
            <a:r>
              <a:rPr lang="en-US" dirty="0" err="1"/>
              <a:t>co-ordinated</a:t>
            </a:r>
            <a:r>
              <a:rPr lang="en-US" dirty="0"/>
              <a:t> whole system approach.</a:t>
            </a:r>
          </a:p>
          <a:p>
            <a:endParaRPr lang="en-US" dirty="0"/>
          </a:p>
          <a:p>
            <a:r>
              <a:rPr lang="en-US" sz="1300" dirty="0"/>
              <a:t>(Professor Appleby leads the National Suicide Prevention Strategy for England and is Professor of Psychiatry at the University of Manchester and Director of the National Confidential Inquiry into Suicide and Homicide by People with Mental Illness).</a:t>
            </a:r>
            <a:endParaRPr lang="en-US" dirty="0"/>
          </a:p>
          <a:p>
            <a:endParaRPr lang="en-US" dirty="0"/>
          </a:p>
          <a:p>
            <a:pPr marL="247620" indent="-247620">
              <a:buAutoNum type="arabicPeriod"/>
            </a:pPr>
            <a:r>
              <a:rPr lang="en-US" dirty="0">
                <a:latin typeface="Helvetica" charset="0"/>
              </a:rPr>
              <a:t>Reducing risk in men</a:t>
            </a:r>
            <a:r>
              <a:rPr lang="en-US" dirty="0">
                <a:latin typeface="Helvetica Neue" charset="0"/>
              </a:rPr>
              <a:t>, </a:t>
            </a:r>
            <a:r>
              <a:rPr lang="en-US" dirty="0">
                <a:latin typeface="Helvetica" charset="0"/>
              </a:rPr>
              <a:t>especially in middle age, with a focus on: economic factors such as debt; social isolation; drugs and alcohol; developing treatment and support settings that men are prepared to use </a:t>
            </a:r>
          </a:p>
          <a:p>
            <a:pPr marL="247620" indent="-247620">
              <a:buAutoNum type="arabicPeriod"/>
            </a:pPr>
            <a:endParaRPr lang="en-US" dirty="0">
              <a:latin typeface="Helvetica" charset="0"/>
            </a:endParaRPr>
          </a:p>
          <a:p>
            <a:pPr marL="247620" indent="-247620" defTabSz="990478">
              <a:buFontTx/>
              <a:buAutoNum type="arabicPeriod"/>
              <a:defRPr/>
            </a:pPr>
            <a:r>
              <a:rPr lang="en-US" sz="1300" dirty="0"/>
              <a:t>Preventing and responding to self-harm, with a range of services for adults and young people in crisis, and psychosocial assessment for self-harm patients </a:t>
            </a:r>
          </a:p>
          <a:p>
            <a:pPr marL="247620" indent="-247620" defTabSz="990478">
              <a:buFontTx/>
              <a:buAutoNum type="arabicPeriod"/>
              <a:defRPr/>
            </a:pPr>
            <a:endParaRPr lang="en-US" sz="1300" dirty="0"/>
          </a:p>
          <a:p>
            <a:pPr marL="247620" indent="-247620" defTabSz="990478">
              <a:buFontTx/>
              <a:buAutoNum type="arabicPeriod"/>
              <a:defRPr/>
            </a:pPr>
            <a:r>
              <a:rPr lang="en-US" sz="1300" dirty="0"/>
              <a:t>Mental health of children and young people, with joint working between health &amp; social care, schools &amp; youth justice, and plans to address the drastic increase in suicide risk between 15 to 19 year olds </a:t>
            </a:r>
          </a:p>
          <a:p>
            <a:pPr marL="247620" indent="-247620" defTabSz="990478">
              <a:buFontTx/>
              <a:buAutoNum type="arabicPeriod"/>
              <a:defRPr/>
            </a:pPr>
            <a:endParaRPr lang="en-US" sz="1300" dirty="0"/>
          </a:p>
          <a:p>
            <a:pPr marL="247620" indent="-247620" defTabSz="990478">
              <a:buFontTx/>
              <a:buAutoNum type="arabicPeriod"/>
              <a:defRPr/>
            </a:pPr>
            <a:r>
              <a:rPr lang="en-US" sz="1300" dirty="0"/>
              <a:t>Treatment of depression in primary care, with safe prescribing of painkillers &amp; antidepressants</a:t>
            </a:r>
          </a:p>
          <a:p>
            <a:pPr marL="247620" indent="-247620" defTabSz="990478">
              <a:buFontTx/>
              <a:buAutoNum type="arabicPeriod"/>
              <a:defRPr/>
            </a:pPr>
            <a:endParaRPr lang="en-US" sz="1300" dirty="0"/>
          </a:p>
          <a:p>
            <a:pPr marL="247620" indent="-247620" defTabSz="990478">
              <a:buFontTx/>
              <a:buAutoNum type="arabicPeriod"/>
              <a:defRPr/>
            </a:pPr>
            <a:r>
              <a:rPr lang="en-US" sz="1300" dirty="0"/>
              <a:t> Acute mental health care, with safer wards &amp; safer hospital discharge, adequate bed numbers &amp; no out of area admissions </a:t>
            </a:r>
          </a:p>
          <a:p>
            <a:pPr marL="247620" indent="-247620" defTabSz="990478">
              <a:buFontTx/>
              <a:buAutoNum type="arabicPeriod"/>
              <a:defRPr/>
            </a:pPr>
            <a:endParaRPr lang="en-US" sz="1300" dirty="0"/>
          </a:p>
          <a:p>
            <a:pPr marL="247620" indent="-247620" defTabSz="990478">
              <a:buFontTx/>
              <a:buAutoNum type="arabicPeriod"/>
              <a:defRPr/>
            </a:pPr>
            <a:r>
              <a:rPr lang="en-US" sz="1300" dirty="0"/>
              <a:t>Tackling high frequency locations, including working with local media to prevent imitative suicides </a:t>
            </a:r>
          </a:p>
          <a:p>
            <a:pPr marL="247620" indent="-247620" defTabSz="990478">
              <a:buFontTx/>
              <a:buAutoNum type="arabicPeriod"/>
              <a:defRPr/>
            </a:pPr>
            <a:endParaRPr lang="en-US" sz="1300" dirty="0"/>
          </a:p>
          <a:p>
            <a:r>
              <a:rPr lang="en-US" sz="1300" dirty="0"/>
              <a:t>7. Reducing isolation, for example through community-based supports, transport links and working with third sector </a:t>
            </a:r>
          </a:p>
          <a:p>
            <a:endParaRPr lang="en-US" sz="1300" dirty="0"/>
          </a:p>
          <a:p>
            <a:pPr defTabSz="990478">
              <a:defRPr/>
            </a:pPr>
            <a:r>
              <a:rPr lang="en-US" sz="1300" dirty="0"/>
              <a:t>8. Bereavement support, especially for people bereaved by suicide </a:t>
            </a:r>
          </a:p>
          <a:p>
            <a:pPr marL="247620" indent="-247620" defTabSz="990478">
              <a:buFontTx/>
              <a:buAutoNum type="arabicPeriod"/>
              <a:defRPr/>
            </a:pPr>
            <a:endParaRPr lang="en-US" sz="1300" dirty="0"/>
          </a:p>
          <a:p>
            <a:r>
              <a:rPr lang="en-US" dirty="0"/>
              <a:t>Over the long term, local areas should aim to tackle all six areas of the national strategy.</a:t>
            </a:r>
          </a:p>
          <a:p>
            <a:r>
              <a:rPr lang="en-US" dirty="0"/>
              <a:t> </a:t>
            </a:r>
            <a:endParaRPr lang="en-US" sz="1300" dirty="0"/>
          </a:p>
          <a:p>
            <a:pPr marL="247620" indent="-247620" defTabSz="990478">
              <a:buFontTx/>
              <a:buAutoNum type="arabicPeriod"/>
              <a:defRPr/>
            </a:pPr>
            <a:endParaRPr lang="en-US" sz="1300" dirty="0"/>
          </a:p>
          <a:p>
            <a:pPr marL="247620" indent="-247620" defTabSz="990478">
              <a:buFontTx/>
              <a:buAutoNum type="arabicPeriod"/>
              <a:defRPr/>
            </a:pPr>
            <a:endParaRPr lang="en-US" sz="1300" dirty="0"/>
          </a:p>
          <a:p>
            <a:pPr marL="247620" indent="-247620">
              <a:buAutoNum type="arabicPeriod"/>
            </a:pPr>
            <a:endParaRPr lang="en-US" dirty="0">
              <a:latin typeface="Helvetica" charset="0"/>
            </a:endParaRPr>
          </a:p>
          <a:p>
            <a:pPr defTabSz="990478">
              <a:defRPr/>
            </a:pPr>
            <a:endParaRPr lang="en-US" sz="1300" dirty="0"/>
          </a:p>
          <a:p>
            <a:pPr defTabSz="990478">
              <a:defRPr/>
            </a:pPr>
            <a:endParaRPr lang="en-US" sz="1300" dirty="0"/>
          </a:p>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35</a:t>
            </a:fld>
            <a:endParaRPr lang="en-US" dirty="0"/>
          </a:p>
        </p:txBody>
      </p:sp>
    </p:spTree>
    <p:extLst>
      <p:ext uri="{BB962C8B-B14F-4D97-AF65-F5344CB8AC3E}">
        <p14:creationId xmlns:p14="http://schemas.microsoft.com/office/powerpoint/2010/main" val="2052105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300" dirty="0">
                <a:ea typeface="+mn-ea"/>
                <a:cs typeface="+mn-cs"/>
              </a:rPr>
              <a:t>The ultimate aspiration is to see a reduction in the number of suicides and the </a:t>
            </a:r>
            <a:r>
              <a:rPr lang="en-GB" sz="1300" i="1" dirty="0">
                <a:ea typeface="+mn-ea"/>
                <a:cs typeface="+mn-cs"/>
              </a:rPr>
              <a:t>Five year forward view for mental health </a:t>
            </a:r>
            <a:r>
              <a:rPr lang="en-GB" sz="1300" dirty="0">
                <a:ea typeface="+mn-ea"/>
                <a:cs typeface="+mn-cs"/>
              </a:rPr>
              <a:t>set the ambition that by 2020/21 the number of people taking their own lives will be reduced by 10% nationally compared to 2016/17 levels. </a:t>
            </a:r>
          </a:p>
          <a:p>
            <a:endParaRPr lang="en-GB" sz="1300" dirty="0">
              <a:ea typeface="+mn-ea"/>
              <a:cs typeface="+mn-cs"/>
            </a:endParaRPr>
          </a:p>
          <a:p>
            <a:r>
              <a:rPr lang="en-GB" sz="1300" dirty="0">
                <a:ea typeface="+mn-ea"/>
                <a:cs typeface="+mn-cs"/>
              </a:rPr>
              <a:t>Contributing to this is a fundamental outcome for all areas, regardless of whether the local rate is currently comparatively high or low. </a:t>
            </a:r>
          </a:p>
          <a:p>
            <a:endParaRPr lang="en-GB" sz="1300" dirty="0">
              <a:ea typeface="+mn-ea"/>
              <a:cs typeface="+mn-cs"/>
            </a:endParaRPr>
          </a:p>
          <a:p>
            <a:r>
              <a:rPr lang="en-GB" sz="1300" dirty="0">
                <a:ea typeface="+mn-ea"/>
                <a:cs typeface="+mn-cs"/>
              </a:rPr>
              <a:t>The relatively small number of suicides at a local level can make it difficult to measure a significant change in rates. </a:t>
            </a:r>
          </a:p>
          <a:p>
            <a:endParaRPr lang="en-GB" sz="1300" dirty="0">
              <a:ea typeface="+mn-ea"/>
              <a:cs typeface="+mn-cs"/>
            </a:endParaRPr>
          </a:p>
          <a:p>
            <a:r>
              <a:rPr lang="en-GB" sz="1300" dirty="0">
                <a:ea typeface="+mn-ea"/>
                <a:cs typeface="+mn-cs"/>
              </a:rPr>
              <a:t>The World Health Organization has said that because suicide is a relatively rare phenomenon, reductions in mortality should not be the only outcome measure for a suicide reduction programme. </a:t>
            </a:r>
          </a:p>
          <a:p>
            <a:endParaRPr lang="en-GB" sz="1300" dirty="0">
              <a:ea typeface="+mn-ea"/>
              <a:cs typeface="+mn-cs"/>
            </a:endParaRPr>
          </a:p>
          <a:p>
            <a:pPr defTabSz="990478">
              <a:defRPr/>
            </a:pPr>
            <a:r>
              <a:rPr lang="en-GB" sz="1300" dirty="0">
                <a:ea typeface="+mn-ea"/>
                <a:cs typeface="+mn-cs"/>
              </a:rPr>
              <a:t>This could include collecting the </a:t>
            </a:r>
            <a:r>
              <a:rPr lang="en-GB" sz="1300" dirty="0"/>
              <a:t>views and experiences of professionals and people who are involved with community-based suicide prevention interventions and their families and carers. For example, the extent to which they believe there is less stigma attached to suicidal thoughts.</a:t>
            </a:r>
          </a:p>
          <a:p>
            <a:endParaRPr lang="en-GB" sz="1300" dirty="0"/>
          </a:p>
          <a:p>
            <a:pPr defTabSz="990478">
              <a:defRPr/>
            </a:pPr>
            <a:r>
              <a:rPr lang="en-GB" sz="1300" dirty="0"/>
              <a:t>Given evidence that shows the importance of depression recognition and treatment for depression, outcomes measures such as referral rates, psychiatric treatment rates and changes in mental health state as assessed by validated measures, could be considered.</a:t>
            </a:r>
          </a:p>
          <a:p>
            <a:pPr defTabSz="990478">
              <a:defRPr/>
            </a:pPr>
            <a:endParaRPr lang="en-GB" sz="1300" dirty="0"/>
          </a:p>
          <a:p>
            <a:r>
              <a:rPr lang="en-GB" sz="1300" dirty="0"/>
              <a:t>There is also growing evidence to support using self-harm as an outcome measure for suicide prevention work with evidence showing that hospital presentation following self-harm is a clear risk factor for suicide.</a:t>
            </a:r>
          </a:p>
          <a:p>
            <a:endParaRPr lang="en-GB" sz="1300" dirty="0"/>
          </a:p>
          <a:p>
            <a:r>
              <a:rPr lang="en-GB" sz="1300" dirty="0"/>
              <a:t>Other measures for self-harm include the extent to which patients presenting at hospital receive assessment following self-harm in line with NICE guidelines, to enable early identification and treatment of alcohol problems, and the number of people presenting with self-harm who go on to receive cognitive behavioural therapy. </a:t>
            </a:r>
          </a:p>
          <a:p>
            <a:pPr defTabSz="990478">
              <a:defRPr/>
            </a:pPr>
            <a:endParaRPr lang="en-GB" sz="1300" dirty="0"/>
          </a:p>
          <a:p>
            <a:endParaRPr lang="en-GB" sz="1300" dirty="0"/>
          </a:p>
          <a:p>
            <a:endParaRPr lang="en-GB" sz="1300" dirty="0">
              <a:ea typeface="+mn-ea"/>
              <a:cs typeface="+mn-cs"/>
            </a:endParaRP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latin typeface="Calibri"/>
              </a:rPr>
              <a:pPr>
                <a:defRPr/>
              </a:pPr>
              <a:t>36</a:t>
            </a:fld>
            <a:endParaRPr lang="en-US" dirty="0">
              <a:solidFill>
                <a:prstClr val="black"/>
              </a:solidFill>
              <a:latin typeface="Calibri"/>
            </a:endParaRPr>
          </a:p>
        </p:txBody>
      </p:sp>
    </p:spTree>
    <p:extLst>
      <p:ext uri="{BB962C8B-B14F-4D97-AF65-F5344CB8AC3E}">
        <p14:creationId xmlns:p14="http://schemas.microsoft.com/office/powerpoint/2010/main" val="3338472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dirty="0"/>
              <a:t>It’s important to remember that there is no one</a:t>
            </a:r>
            <a:r>
              <a:rPr lang="en-GB" sz="1400" b="0" baseline="0" dirty="0"/>
              <a:t> magic bullet, and </a:t>
            </a:r>
            <a:r>
              <a:rPr lang="en-GB" sz="1400" b="0" dirty="0"/>
              <a:t>‘one size does not fit all’.</a:t>
            </a:r>
            <a:r>
              <a:rPr lang="en-GB" sz="1400" b="0" baseline="0" dirty="0"/>
              <a:t> </a:t>
            </a:r>
            <a:r>
              <a:rPr lang="en-GB" sz="1400" dirty="0"/>
              <a:t>Most effective action plans reflect the evidence of local need and</a:t>
            </a:r>
            <a:r>
              <a:rPr lang="en-GB" sz="1400" baseline="0" dirty="0"/>
              <a:t> will need to vary to suit local circumstances, as well as available resources</a:t>
            </a:r>
            <a:r>
              <a:rPr lang="en-GB" sz="1400" dirty="0"/>
              <a:t>. </a:t>
            </a:r>
          </a:p>
          <a:p>
            <a:endParaRPr lang="en-GB" sz="1400" dirty="0"/>
          </a:p>
          <a:p>
            <a:r>
              <a:rPr lang="en-GB" sz="1400" dirty="0"/>
              <a:t>The local suicide prevention planning resource includes some ideas for action. B</a:t>
            </a:r>
            <a:r>
              <a:rPr lang="en-GB" sz="1400" baseline="0" dirty="0"/>
              <a:t>ut, it is n</a:t>
            </a:r>
            <a:r>
              <a:rPr lang="en-GB" sz="1400" dirty="0"/>
              <a:t>ot intended to be exhaustive or prescriptive.</a:t>
            </a:r>
          </a:p>
          <a:p>
            <a:endParaRPr lang="en-GB" sz="1400" dirty="0"/>
          </a:p>
          <a:p>
            <a:pPr defTabSz="990478">
              <a:defRPr/>
            </a:pPr>
            <a:r>
              <a:rPr lang="en-GB" sz="1600" dirty="0"/>
              <a:t>It is likely that most local action plans will focus on having activity to address the six priorities set out in the government strategy. </a:t>
            </a:r>
          </a:p>
          <a:p>
            <a:pPr defTabSz="990478">
              <a:defRPr/>
            </a:pPr>
            <a:endParaRPr lang="en-GB" sz="1600" dirty="0"/>
          </a:p>
          <a:p>
            <a:pPr defTabSz="990478">
              <a:defRPr/>
            </a:pPr>
            <a:r>
              <a:rPr lang="en-GB" sz="1600" dirty="0"/>
              <a:t>Two particular areas have</a:t>
            </a:r>
            <a:r>
              <a:rPr lang="en-GB" sz="1600" baseline="0" dirty="0"/>
              <a:t> been pulled out here:</a:t>
            </a:r>
          </a:p>
          <a:p>
            <a:pPr marL="342900" indent="-342900">
              <a:lnSpc>
                <a:spcPct val="110000"/>
              </a:lnSpc>
              <a:spcBef>
                <a:spcPts val="600"/>
              </a:spcBef>
              <a:spcAft>
                <a:spcPts val="600"/>
              </a:spcAft>
              <a:buFont typeface="+mj-lt"/>
              <a:buAutoNum type="arabicPeriod"/>
            </a:pPr>
            <a:r>
              <a:rPr lang="en-GB" sz="1600" dirty="0">
                <a:latin typeface="Arial"/>
                <a:cs typeface="Arial"/>
              </a:rPr>
              <a:t>People bereaved by suicide</a:t>
            </a:r>
          </a:p>
          <a:p>
            <a:pPr marL="342900" indent="-342900">
              <a:lnSpc>
                <a:spcPct val="110000"/>
              </a:lnSpc>
              <a:spcBef>
                <a:spcPts val="600"/>
              </a:spcBef>
              <a:spcAft>
                <a:spcPts val="600"/>
              </a:spcAft>
              <a:buFont typeface="+mj-lt"/>
              <a:buAutoNum type="arabicPeriod"/>
            </a:pPr>
            <a:r>
              <a:rPr lang="en-GB" sz="1600" dirty="0">
                <a:latin typeface="Arial"/>
                <a:cs typeface="Arial"/>
              </a:rPr>
              <a:t>Suicide by occupational groups</a:t>
            </a:r>
          </a:p>
          <a:p>
            <a:pPr defTabSz="990478">
              <a:defRPr/>
            </a:pPr>
            <a:endParaRPr lang="en-GB" sz="1600" dirty="0"/>
          </a:p>
          <a:p>
            <a:endParaRPr lang="en-GB" sz="14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37</a:t>
            </a:fld>
            <a:endParaRPr lang="en-US" dirty="0"/>
          </a:p>
        </p:txBody>
      </p:sp>
    </p:spTree>
    <p:extLst>
      <p:ext uri="{BB962C8B-B14F-4D97-AF65-F5344CB8AC3E}">
        <p14:creationId xmlns:p14="http://schemas.microsoft.com/office/powerpoint/2010/main" val="1614060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dirty="0"/>
              <a:t>The fourth priority area in the national strategy is providing information and support to those bereaved or affected by suicide. There is growing evidence that individuals and communities feel the need for support following suicides. </a:t>
            </a:r>
          </a:p>
          <a:p>
            <a:endParaRPr lang="en-US" sz="1300" dirty="0"/>
          </a:p>
          <a:p>
            <a:r>
              <a:rPr lang="en-US" sz="1300" dirty="0"/>
              <a:t>Pending trial evidence, there is also the hope that this support might serve to reduce the risk of the adverse consequences of suicide bereavement, which include poor social and occupational functioning, depression, suicide attempt, and even suicide. </a:t>
            </a:r>
          </a:p>
          <a:p>
            <a:r>
              <a:rPr lang="en-US" sz="1300" b="1" dirty="0"/>
              <a:t> </a:t>
            </a:r>
            <a:endParaRPr lang="en-US" sz="1300" dirty="0"/>
          </a:p>
          <a:p>
            <a:r>
              <a:rPr lang="en-US" sz="1300" dirty="0"/>
              <a:t>It is important that all geographical areas include a comprehensive </a:t>
            </a:r>
            <a:r>
              <a:rPr lang="en-US" sz="1300" dirty="0" err="1"/>
              <a:t>postvention</a:t>
            </a:r>
            <a:r>
              <a:rPr lang="en-US" sz="1300" dirty="0"/>
              <a:t> component to the suicide prevention strategy in order to ensure that there is timely information and support provided to those bereaved or affected by a suicide, as well as the means to deliver a rapid community-based response if there is an emerging cluster. </a:t>
            </a:r>
          </a:p>
          <a:p>
            <a:endParaRPr lang="en-US" sz="1300" dirty="0"/>
          </a:p>
          <a:p>
            <a:r>
              <a:rPr lang="en-US" sz="1300" dirty="0"/>
              <a:t>There should also be resources made available to support those who are concerned about a family member, friend of colleague. </a:t>
            </a:r>
          </a:p>
          <a:p>
            <a:pPr lvl="0"/>
            <a:endParaRPr lang="en-US" sz="1300" dirty="0"/>
          </a:p>
          <a:p>
            <a:pPr lvl="0"/>
            <a:r>
              <a:rPr lang="en-US" sz="1300" dirty="0"/>
              <a:t>These area of work is increasingly been known as postvention. It is a key element of an integrated suicide prevention approach.</a:t>
            </a:r>
          </a:p>
          <a:p>
            <a:pPr lvl="0"/>
            <a:endParaRPr lang="en-US" sz="1300" dirty="0"/>
          </a:p>
          <a:p>
            <a:pPr lvl="0"/>
            <a:r>
              <a:rPr lang="en-US" sz="1300" dirty="0"/>
              <a:t>Those bereaved by a suicide are:</a:t>
            </a:r>
          </a:p>
          <a:p>
            <a:pPr marL="185715" indent="-185715" fontAlgn="auto">
              <a:buFont typeface="Arial" charset="0"/>
              <a:buChar char="•"/>
            </a:pPr>
            <a:r>
              <a:rPr lang="en-US" sz="1300" dirty="0"/>
              <a:t>At increased risk of mental health and emotional problems</a:t>
            </a:r>
          </a:p>
          <a:p>
            <a:pPr marL="185715" indent="-185715" fontAlgn="auto">
              <a:buFont typeface="Arial" charset="0"/>
              <a:buChar char="•"/>
            </a:pPr>
            <a:r>
              <a:rPr lang="en-US" sz="1300" dirty="0"/>
              <a:t>Experience may affect ability to cope with everyday activities such as work, relationships and social functioning</a:t>
            </a:r>
          </a:p>
          <a:p>
            <a:pPr marL="185715" indent="-185715" fontAlgn="auto">
              <a:buFont typeface="Arial" charset="0"/>
              <a:buChar char="•"/>
            </a:pPr>
            <a:r>
              <a:rPr lang="en-US" sz="1300" dirty="0"/>
              <a:t>Higher risk of suicide </a:t>
            </a:r>
          </a:p>
          <a:p>
            <a:endParaRPr lang="en-US" sz="1300" dirty="0"/>
          </a:p>
          <a:p>
            <a:r>
              <a:rPr lang="en-US" sz="1300" dirty="0"/>
              <a:t>The cost of a suicide has been calculated as £1.67m, with 70% of that figure representing the emotional impact on relatives. Although we do not yet have estimates for the effect that postvention programmes could have on social functioning, stigma, mental health, physical health and mortality in England, existing evidence suggests the potential for significant health and economic benefits.</a:t>
            </a:r>
          </a:p>
          <a:p>
            <a:endParaRPr lang="en-US" sz="1300" dirty="0"/>
          </a:p>
          <a:p>
            <a:r>
              <a:rPr lang="en-US" sz="1300" dirty="0"/>
              <a:t>The wide-reaching impact of each suicide means that being bereaved or affected by suicide is not an uncommon experience. 4,575 people died by suicide in England in 2016. Estimates vary on how many people are affected by each suicide – ranging from 6 to 60 people. A conservative estimate of 10 people directly affected by each of these deaths gives a minimum total of almost 50,000 people annually who could benefit from support after suicide.</a:t>
            </a:r>
          </a:p>
          <a:p>
            <a:endParaRPr lang="en-US" sz="1300" dirty="0"/>
          </a:p>
          <a:p>
            <a:endParaRPr lang="en-US" sz="1300" dirty="0"/>
          </a:p>
          <a:p>
            <a:endParaRPr lang="en-US" sz="1300" dirty="0"/>
          </a:p>
          <a:p>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38</a:t>
            </a:fld>
            <a:endParaRPr lang="en-US" dirty="0"/>
          </a:p>
        </p:txBody>
      </p:sp>
    </p:spTree>
    <p:extLst>
      <p:ext uri="{BB962C8B-B14F-4D97-AF65-F5344CB8AC3E}">
        <p14:creationId xmlns:p14="http://schemas.microsoft.com/office/powerpoint/2010/main" val="1826185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300" dirty="0"/>
              <a:t>1. </a:t>
            </a:r>
            <a:r>
              <a:rPr lang="en-US" sz="1200" dirty="0"/>
              <a:t>When compared with people bereaved through other causes, those bereaved by suicide are at an increased risk of suicide, psychiatric admission and depression. Bereavement through suicide is also more likely to result in suicide attempt and poor social functioning, with people who have been bereaved by suicide reporting that the experience affected their ability to cope with everyday activities such as work, relationships and social functioning.</a:t>
            </a:r>
          </a:p>
          <a:p>
            <a:endParaRPr lang="en-US" sz="1200" dirty="0"/>
          </a:p>
          <a:p>
            <a:r>
              <a:rPr lang="en-US" sz="1200" dirty="0"/>
              <a:t>2. The wide-reaching impact of each suicide means that being bereaved or affected by suicide is not an uncommon experience. 4,820 people died by suicide in England in 2015. Estimates vary on how many people are affected by each suicide – ranging from 6 to 60 people. A conservative estimate of 10 people directly affected by each of these deaths gives a minimum total of almost 50,000 people annually who could benefit from support after suicide.</a:t>
            </a:r>
          </a:p>
          <a:p>
            <a:endParaRPr lang="en-US" sz="1200" dirty="0"/>
          </a:p>
          <a:p>
            <a:r>
              <a:rPr lang="en-US" sz="1200" dirty="0"/>
              <a:t>3. Close family members, particularly parents and spouses or partners, are thought to be most vulnerable groups following a suicide, but there are also risks for wider family, friends and colleagues. The number of people affected is concerning given the recognised potential for suicide contagion – where a suicide influences suicidal ideation in others – particularly among young people. Support after a suicide should be available to people throughout the deceased individual’s social network, as well as to health professionals and others affected by the suicide.</a:t>
            </a:r>
          </a:p>
          <a:p>
            <a:endParaRPr lang="en-US" sz="1200" dirty="0"/>
          </a:p>
          <a:p>
            <a:r>
              <a:rPr lang="en-US" sz="1200" dirty="0"/>
              <a:t>4. Research suggests there is a substantial unmet need for support and it is important that all are aware of the range of resources and services available. Survey data suggests that two thirds of people in the UK bereaved by suicide receive no formal support from health or mental health services, the voluntary sector, employers or education providers. The stigma of suicide is a known barrier to bereaved family members seeking help, as well as to others offering support</a:t>
            </a:r>
          </a:p>
          <a:p>
            <a:endParaRPr lang="en-US" sz="1200" dirty="0"/>
          </a:p>
          <a:p>
            <a:r>
              <a:rPr lang="en-US" sz="1200" dirty="0"/>
              <a:t>5. The cost of a suicide has been calculated as £1.67m, with 70% of that figure representing the emotional impact on relatives. Although we do not yet have estimates for the effect that postvention programmes could have on social functioning, stigma, mental health, physical health and mortality in England, existing evidence suggests the potential for health and economic benefits.</a:t>
            </a:r>
          </a:p>
          <a:p>
            <a:endParaRPr lang="en-US" sz="1200" dirty="0"/>
          </a:p>
          <a:p>
            <a:endParaRPr lang="en-US" sz="1200" dirty="0"/>
          </a:p>
          <a:p>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39</a:t>
            </a:fld>
            <a:endParaRPr lang="en-US" dirty="0"/>
          </a:p>
        </p:txBody>
      </p:sp>
    </p:spTree>
    <p:extLst>
      <p:ext uri="{BB962C8B-B14F-4D97-AF65-F5344CB8AC3E}">
        <p14:creationId xmlns:p14="http://schemas.microsoft.com/office/powerpoint/2010/main" val="1814815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a:t>
            </a:fld>
            <a:endParaRPr lang="en-US" dirty="0"/>
          </a:p>
        </p:txBody>
      </p:sp>
    </p:spTree>
    <p:extLst>
      <p:ext uri="{BB962C8B-B14F-4D97-AF65-F5344CB8AC3E}">
        <p14:creationId xmlns:p14="http://schemas.microsoft.com/office/powerpoint/2010/main" val="337681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6. </a:t>
            </a:r>
            <a:r>
              <a:rPr lang="en-US" sz="1300" dirty="0"/>
              <a:t>Supporting people who have been bereaved by suicide helps to promote social inclusion, reduce health inequalities and keep people in education and employment. Postvention programmes have the potential to address known links between suicide bereavement and social isolation, increased physical and mental ill health, and difficulties with meeting work or study commitments.</a:t>
            </a:r>
          </a:p>
          <a:p>
            <a:endParaRPr lang="en-US" sz="1300" dirty="0"/>
          </a:p>
          <a:p>
            <a:r>
              <a:rPr lang="en-US" sz="1300" dirty="0"/>
              <a:t>7. Many people bereaved by suicide express the need for immediate outreach from a range of voluntary and statutory sector support services, along with a clear overview of what is available and access to group and individual counselling. The type of support and how long it will be needed for varies from person to person. The time point at which individuals decide to seek help differs too – it could be right away, several months after their bereavement, or further down the line, around significant anniversaries or family events.</a:t>
            </a:r>
          </a:p>
          <a:p>
            <a:endParaRPr lang="en-US" sz="1300" dirty="0"/>
          </a:p>
          <a:p>
            <a:r>
              <a:rPr lang="en-US" sz="1300" dirty="0"/>
              <a:t>8. Australia and the US have well established programmes for suicide bereavement support and the range of support available in the UK has grown in recent years.</a:t>
            </a:r>
            <a:r>
              <a:rPr lang="en-US" sz="1300" strike="sngStrike" baseline="0" dirty="0"/>
              <a:t> </a:t>
            </a:r>
            <a:r>
              <a:rPr lang="en-US" sz="1300" dirty="0"/>
              <a:t>Different models of support include local suicide bereavement support groups, one-to-one and family support, online resources and telephone helplines, and opportunities for individual and group counselling or psychotherapy. Evidence based training has also been developed to guide GPs and mental health professionals to support parents bereaved by suicide.</a:t>
            </a:r>
          </a:p>
          <a:p>
            <a:endParaRPr lang="en-US" sz="1300" dirty="0"/>
          </a:p>
          <a:p>
            <a:r>
              <a:rPr lang="en-US" sz="1300" dirty="0"/>
              <a:t>9. Postvention should form a key part of local suicide prevention strategies and action plans, and involve close collaboration between commissioners, coroners, police, health and mental health services and organisations providing support services. Effective partnership working enables local teams to act quickly following a possible suicide and provide timely support to families and communities.</a:t>
            </a:r>
          </a:p>
          <a:p>
            <a:endParaRPr lang="en-US" sz="1300" dirty="0"/>
          </a:p>
          <a:p>
            <a:r>
              <a:rPr lang="en-US" sz="1300" dirty="0"/>
              <a:t>10. Building evaluation into postvention support is essential for demonstrating effectiveness and value for money. An evaluation framework to guide the systematic collection and analysis of information supports service development and provides thorough monitoring of activities, ensuring good governance. Evaluation enables people delivering services to understand the needs of their clients and to improve the support that they provide.</a:t>
            </a:r>
          </a:p>
          <a:p>
            <a:endParaRPr lang="en-US" sz="1300" dirty="0"/>
          </a:p>
          <a:p>
            <a:endParaRPr lang="en-US" sz="1300" dirty="0"/>
          </a:p>
          <a:p>
            <a:endParaRPr lang="en-US" sz="1300" dirty="0"/>
          </a:p>
          <a:p>
            <a:endParaRPr lang="en-US" sz="1300" dirty="0"/>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40</a:t>
            </a:fld>
            <a:endParaRPr lang="en-US" dirty="0"/>
          </a:p>
        </p:txBody>
      </p:sp>
    </p:spTree>
    <p:extLst>
      <p:ext uri="{BB962C8B-B14F-4D97-AF65-F5344CB8AC3E}">
        <p14:creationId xmlns:p14="http://schemas.microsoft.com/office/powerpoint/2010/main" val="1154866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a:t>Key actions that should be addressed include:</a:t>
            </a:r>
          </a:p>
          <a:p>
            <a:endParaRPr lang="en-US" sz="1300" dirty="0"/>
          </a:p>
          <a:p>
            <a:r>
              <a:rPr lang="en-US" sz="1300" dirty="0"/>
              <a:t>• ensure all first responders have supplies of, and distribute, the </a:t>
            </a:r>
            <a:r>
              <a:rPr lang="en-US" sz="1300" i="1" dirty="0"/>
              <a:t>Help is at Hand </a:t>
            </a:r>
            <a:r>
              <a:rPr lang="en-US" sz="1300" dirty="0"/>
              <a:t>z-card </a:t>
            </a:r>
          </a:p>
          <a:p>
            <a:endParaRPr lang="en-US" sz="1300" dirty="0"/>
          </a:p>
          <a:p>
            <a:r>
              <a:rPr lang="en-US" sz="1300" dirty="0"/>
              <a:t>• disseminate the </a:t>
            </a:r>
            <a:r>
              <a:rPr lang="en-US" sz="1300" i="1" dirty="0"/>
              <a:t>Help is at Hand </a:t>
            </a:r>
            <a:r>
              <a:rPr lang="en-US" sz="1300" dirty="0"/>
              <a:t>booklet to affected individuals via Coroner’s office, local funeral directors and voluntary sector organisations </a:t>
            </a:r>
          </a:p>
          <a:p>
            <a:endParaRPr lang="en-US" sz="1300" dirty="0"/>
          </a:p>
          <a:p>
            <a:r>
              <a:rPr lang="en-US" sz="1300" dirty="0"/>
              <a:t>• provide </a:t>
            </a:r>
            <a:r>
              <a:rPr lang="en-US" sz="1300" i="1" dirty="0"/>
              <a:t>Help is at Hand </a:t>
            </a:r>
            <a:r>
              <a:rPr lang="en-US" sz="1300" dirty="0"/>
              <a:t>in community settings such as libraries, primary care and community centres and through bereavement support organisations </a:t>
            </a:r>
          </a:p>
          <a:p>
            <a:endParaRPr lang="en-US" sz="1300" dirty="0"/>
          </a:p>
          <a:p>
            <a:r>
              <a:rPr lang="en-US" sz="1300" dirty="0"/>
              <a:t>• map current provision of bereavement support services to identify gaps to address through commissioning </a:t>
            </a:r>
          </a:p>
          <a:p>
            <a:endParaRPr lang="en-US" sz="1300" dirty="0"/>
          </a:p>
          <a:p>
            <a:r>
              <a:rPr lang="en-US" sz="1300" dirty="0"/>
              <a:t>• support community-response in settings such as schools, colleges and workplaces </a:t>
            </a:r>
          </a:p>
          <a:p>
            <a:endParaRPr lang="en-US" sz="1300" dirty="0"/>
          </a:p>
          <a:p>
            <a:r>
              <a:rPr lang="en-US" sz="1300" dirty="0"/>
              <a:t>• ensure individual approaches for anyone identified as being at risk of contagion, including rapid referral for community mental health support where needed </a:t>
            </a:r>
          </a:p>
          <a:p>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41</a:t>
            </a:fld>
            <a:endParaRPr lang="en-US" dirty="0"/>
          </a:p>
        </p:txBody>
      </p:sp>
    </p:spTree>
    <p:extLst>
      <p:ext uri="{BB962C8B-B14F-4D97-AF65-F5344CB8AC3E}">
        <p14:creationId xmlns:p14="http://schemas.microsoft.com/office/powerpoint/2010/main" val="1752027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Help is at Hand provides people affected by suicide with both emotional and practical support.  </a:t>
            </a:r>
          </a:p>
          <a:p>
            <a:endParaRPr lang="en-US" sz="1300" dirty="0"/>
          </a:p>
          <a:p>
            <a:pPr defTabSz="990478">
              <a:defRPr/>
            </a:pPr>
            <a:r>
              <a:rPr lang="en-US" sz="1300" dirty="0"/>
              <a:t>People who have been bereaved by suicide have used their experiences to lead the revision of this support guide to help others affected by someone taking their own life.</a:t>
            </a:r>
          </a:p>
          <a:p>
            <a:pPr defTabSz="990478">
              <a:defRPr/>
            </a:pPr>
            <a:endParaRPr lang="en-US" sz="1300" dirty="0"/>
          </a:p>
          <a:p>
            <a:pPr defTabSz="990478">
              <a:defRPr/>
            </a:pPr>
            <a:r>
              <a:rPr lang="en-US" sz="1300" dirty="0"/>
              <a:t>It includes first person stories. </a:t>
            </a:r>
          </a:p>
          <a:p>
            <a:endParaRPr lang="en-US" sz="1300" dirty="0"/>
          </a:p>
          <a:p>
            <a:r>
              <a:rPr lang="en-US" sz="1300" dirty="0"/>
              <a:t>It is available online at http://supportaftersuicide.org.uk/support-guides/help-is-at-hand/</a:t>
            </a:r>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42</a:t>
            </a:fld>
            <a:endParaRPr lang="en-US" dirty="0"/>
          </a:p>
        </p:txBody>
      </p:sp>
    </p:spTree>
    <p:extLst>
      <p:ext uri="{BB962C8B-B14F-4D97-AF65-F5344CB8AC3E}">
        <p14:creationId xmlns:p14="http://schemas.microsoft.com/office/powerpoint/2010/main" val="970782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300" b="1" dirty="0"/>
              <a:t>A guide to providing local services </a:t>
            </a:r>
            <a:r>
              <a:rPr lang="en-US" sz="1300" dirty="0"/>
              <a:t>provides guidance on commissioning and delivering support after</a:t>
            </a:r>
          </a:p>
          <a:p>
            <a:r>
              <a:rPr lang="en-US" sz="1300" dirty="0"/>
              <a:t>a suicide (otherwise known as postvention support), as part of a wider suicide</a:t>
            </a:r>
          </a:p>
          <a:p>
            <a:r>
              <a:rPr lang="en-US" sz="1300" dirty="0"/>
              <a:t>prevention strategy.</a:t>
            </a:r>
          </a:p>
          <a:p>
            <a:endParaRPr lang="en-US" sz="1300" dirty="0"/>
          </a:p>
          <a:p>
            <a:r>
              <a:rPr lang="en-US" sz="1300" dirty="0"/>
              <a:t>It is designed to help commissioners, health and wellbeing boards, and others understand why</a:t>
            </a:r>
          </a:p>
          <a:p>
            <a:r>
              <a:rPr lang="en-US" sz="1300" dirty="0"/>
              <a:t>postvention should be a part of local suicide prevention work and how others are delivering</a:t>
            </a:r>
          </a:p>
          <a:p>
            <a:r>
              <a:rPr lang="en-US" sz="1300" dirty="0"/>
              <a:t>postvention support. It summarises what we know about how suicide affects individuals, families and</a:t>
            </a:r>
          </a:p>
          <a:p>
            <a:r>
              <a:rPr lang="en-US" sz="1300" dirty="0"/>
              <a:t>communities, and their expressed needs for locally developed and delivered support.</a:t>
            </a:r>
          </a:p>
          <a:p>
            <a:endParaRPr lang="en-US" sz="1300" dirty="0"/>
          </a:p>
          <a:p>
            <a:r>
              <a:rPr lang="en-US" sz="1300" dirty="0"/>
              <a:t>As well </a:t>
            </a:r>
            <a:r>
              <a:rPr lang="en-GB" sz="1300" dirty="0"/>
              <a:t>as providing an overview of the evidence, it includes some ideas for action. It is not intended to be exhaustive</a:t>
            </a:r>
          </a:p>
          <a:p>
            <a:endParaRPr lang="en-GB" sz="1300" dirty="0"/>
          </a:p>
          <a:p>
            <a:r>
              <a:rPr lang="en-GB" sz="1300" dirty="0"/>
              <a:t>This resource is complemented by two </a:t>
            </a:r>
            <a:r>
              <a:rPr lang="en-GB" sz="1300" b="1" dirty="0"/>
              <a:t>NSPA resources</a:t>
            </a:r>
            <a:r>
              <a:rPr lang="en-GB" sz="1300" dirty="0"/>
              <a:t>: </a:t>
            </a:r>
          </a:p>
          <a:p>
            <a:endParaRPr lang="en-GB" sz="1300" b="1" dirty="0"/>
          </a:p>
          <a:p>
            <a:r>
              <a:rPr lang="en-GB" sz="1300" b="1" dirty="0"/>
              <a:t>Developing and delivering local suicide postvention support</a:t>
            </a:r>
            <a:r>
              <a:rPr lang="en-GB" sz="1300" dirty="0"/>
              <a:t>, which draws on the experience of existing services that have been developed by, with, or for people bereaved by suicide, to support their recovery and to prevent adverse outcomes, to outline an approach to providing appropriate services. </a:t>
            </a:r>
          </a:p>
          <a:p>
            <a:endParaRPr lang="en-GB" sz="1300" dirty="0"/>
          </a:p>
          <a:p>
            <a:r>
              <a:rPr lang="en-GB" sz="1300" b="1" dirty="0"/>
              <a:t>Evaluating local suicide postvention support</a:t>
            </a:r>
            <a:r>
              <a:rPr lang="en-GB" sz="1300" dirty="0"/>
              <a:t> which provides a suggested framework by which services can be set up, monitored and evaluated. </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43</a:t>
            </a:fld>
            <a:endParaRPr lang="en-US" dirty="0"/>
          </a:p>
        </p:txBody>
      </p:sp>
    </p:spTree>
    <p:extLst>
      <p:ext uri="{BB962C8B-B14F-4D97-AF65-F5344CB8AC3E}">
        <p14:creationId xmlns:p14="http://schemas.microsoft.com/office/powerpoint/2010/main" val="923590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300" dirty="0"/>
              <a:t>ONS were commissioned by PHE to update their previous work on </a:t>
            </a:r>
            <a:r>
              <a:rPr lang="en-GB" sz="1300" u="sng" dirty="0">
                <a:hlinkClick r:id="rId3"/>
              </a:rPr>
              <a:t>Patterns of Suicide by Occupation in England and Wales 2001-2005</a:t>
            </a:r>
            <a:r>
              <a:rPr lang="en-GB" sz="1300" dirty="0"/>
              <a:t>.  The analysis is based on deaths recorded as suicide from death registrations in England between 2011 and 2015 among males and females aged 20 to 64 years. Suicide was defined using the National Statistics definition of suicide which includes deaths given as an underlying cause of intentional self-harm or injury/poisoning of undetermined intent. While it is likely that the occupation recorded on the death certificate reflects the deceased’s main lifetime occupation, it could also be the case that the deceased was retired, unemployed or in a different profession altogether at the time of death.</a:t>
            </a:r>
            <a:r>
              <a:rPr lang="en-GB" dirty="0">
                <a:effectLst/>
              </a:rPr>
              <a:t> </a:t>
            </a:r>
          </a:p>
          <a:p>
            <a:endParaRPr lang="en-GB" dirty="0">
              <a:effectLst/>
            </a:endParaRPr>
          </a:p>
          <a:p>
            <a:pPr marL="185715" indent="-185715">
              <a:buFont typeface="Arial" charset="0"/>
              <a:buChar char="•"/>
            </a:pPr>
            <a:r>
              <a:rPr lang="en-US" sz="1300" dirty="0"/>
              <a:t>There were 18,998 suicides in men and women aged between 20 and 64 between 2011 and 2015 which is a rate of around 12 deaths for every 100,000 people per year. For around 7 in 10 (13,232) of these suicides an occupation was coded.</a:t>
            </a:r>
            <a:endParaRPr lang="en-GB" sz="1300" dirty="0"/>
          </a:p>
          <a:p>
            <a:pPr marL="185715" indent="-185715">
              <a:buFont typeface="Arial" charset="0"/>
              <a:buChar char="•"/>
            </a:pPr>
            <a:r>
              <a:rPr lang="en-US" sz="1300" dirty="0"/>
              <a:t>Males working in the lowest skilled occupations had a 44% higher risk of suicide than the national average; the risk among males in skilled trades was 35% higher. </a:t>
            </a:r>
            <a:endParaRPr lang="en-GB" sz="1300" dirty="0"/>
          </a:p>
          <a:p>
            <a:pPr marL="185715" indent="-185715">
              <a:buFont typeface="Arial" charset="0"/>
              <a:buChar char="•"/>
            </a:pPr>
            <a:r>
              <a:rPr lang="en-US" sz="1300" dirty="0"/>
              <a:t>Low skilled male labourers, particularly those working in construction roles, had a three times higher risk of suicide than the national average.</a:t>
            </a:r>
            <a:endParaRPr lang="en-GB" sz="1300" dirty="0"/>
          </a:p>
          <a:p>
            <a:pPr marL="185715" indent="-185715">
              <a:buFont typeface="Arial" charset="0"/>
              <a:buChar char="•"/>
            </a:pPr>
            <a:r>
              <a:rPr lang="en-US" sz="1300" dirty="0"/>
              <a:t>Of the skilled trades, the highest risk of suicide was among building finishing trades. Particularly, plasterers and painters and decorators had more than double the risk of suicide than the national average. </a:t>
            </a:r>
            <a:endParaRPr lang="en-GB" sz="1300" dirty="0"/>
          </a:p>
          <a:p>
            <a:pPr marL="185715" indent="-185715">
              <a:buFont typeface="Arial" charset="0"/>
              <a:buChar char="•"/>
            </a:pPr>
            <a:r>
              <a:rPr lang="en-US" sz="1300" dirty="0"/>
              <a:t>For males (20% higher than male average) and females (69% higher) the risk of suicides was elevated for those in culture, media and sport occupations. Risk was highest among performers, musicians and entertainers.</a:t>
            </a:r>
            <a:endParaRPr lang="en-GB" sz="1300" dirty="0"/>
          </a:p>
          <a:p>
            <a:pPr marL="185715" indent="-185715">
              <a:buFont typeface="Arial" charset="0"/>
              <a:buChar char="•"/>
            </a:pPr>
            <a:r>
              <a:rPr lang="en-US" sz="1300" dirty="0"/>
              <a:t>For females, the risk of suicide among health professionals was 23% higher than the national average. This is largely explained by high suicide risk among female nurses. </a:t>
            </a:r>
            <a:endParaRPr lang="en-GB" sz="1300" dirty="0"/>
          </a:p>
          <a:p>
            <a:pPr marL="185715" indent="-185715">
              <a:buFont typeface="Arial" charset="0"/>
              <a:buChar char="•"/>
            </a:pPr>
            <a:r>
              <a:rPr lang="en-US" sz="1300" dirty="0"/>
              <a:t>Male and female carers had a risk of suicide that was approximately twice the national average.</a:t>
            </a:r>
            <a:endParaRPr lang="en-GB" sz="1300" dirty="0"/>
          </a:p>
          <a:p>
            <a:pPr marL="185715" indent="-185715">
              <a:buFont typeface="Arial" charset="0"/>
              <a:buChar char="•"/>
            </a:pPr>
            <a:r>
              <a:rPr lang="en-US" sz="1300" dirty="0"/>
              <a:t>Females within the teaching and education profession had a lower than expected risk of suicide but specifically for primary and nursery school teachers there was evidence of an elevated risk.</a:t>
            </a:r>
            <a:endParaRPr lang="en-GB" sz="1300" dirty="0"/>
          </a:p>
          <a:p>
            <a:pPr marL="185715" indent="-185715">
              <a:buFont typeface="Arial" charset="0"/>
              <a:buChar char="•"/>
            </a:pPr>
            <a:r>
              <a:rPr lang="en-US" sz="1300" dirty="0"/>
              <a:t>Individuals working in roles as managers, directors and senior officials - the highest paid occupation group - had the lowest risk of suicide. Among corporate managers and directors the risk of suicide was more than 70% lower for both sexes. </a:t>
            </a:r>
            <a:endParaRPr lang="en-GB"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44</a:t>
            </a:fld>
            <a:endParaRPr lang="en-US" dirty="0"/>
          </a:p>
        </p:txBody>
      </p:sp>
    </p:spTree>
    <p:extLst>
      <p:ext uri="{BB962C8B-B14F-4D97-AF65-F5344CB8AC3E}">
        <p14:creationId xmlns:p14="http://schemas.microsoft.com/office/powerpoint/2010/main" val="471987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(On 1) Suicide is a significant inequality issue as there are marked differences in suicide rates according to people’s social and economic background.  Those in lower skills occupations, particularly construction, are significantly at risk compared to managers, directors and senior officials and it may be that some of this risk is being brought into the workplace.  This emphasises the importance of our wider work on inequalities.  It also highlights the opportunity to reach people who may already be at risk to get support through the workplace.  </a:t>
            </a:r>
            <a:br>
              <a:rPr lang="en-US" sz="1300" dirty="0"/>
            </a:br>
            <a:endParaRPr lang="en-GB" sz="1300" dirty="0"/>
          </a:p>
          <a:p>
            <a:pPr lvl="0"/>
            <a:r>
              <a:rPr lang="en-US" sz="1300" dirty="0"/>
              <a:t>(On 2) This links in with PHE’s work to ensure psychologically safe workplaces.  The fact that lower skill occupations are higher risk than higher skilled occupations may also point to the importance of the HSE Stress Management Standards, particularly in relation to control and autonomy.  Our suicide prevention toolkit points to the importance of this.  </a:t>
            </a:r>
            <a:endParaRPr lang="en-GB" sz="1300" dirty="0"/>
          </a:p>
          <a:p>
            <a:r>
              <a:rPr lang="en-US" sz="1300" dirty="0"/>
              <a:t> </a:t>
            </a:r>
            <a:endParaRPr lang="en-GB" sz="1300" dirty="0"/>
          </a:p>
          <a:p>
            <a:pPr lvl="0"/>
            <a:r>
              <a:rPr lang="en-US" sz="1300" dirty="0"/>
              <a:t>(On 3) This relates to access to means.  Our suicide prevention toolkit provides advice on this.  Self-poisoning was the most likely method of suicide among female health professionals, explaining 41.2% of all suicides. This shows that this is likely a factor for this group.  </a:t>
            </a:r>
            <a:endParaRPr lang="en-GB"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45</a:t>
            </a:fld>
            <a:endParaRPr lang="en-US" dirty="0"/>
          </a:p>
        </p:txBody>
      </p:sp>
    </p:spTree>
    <p:extLst>
      <p:ext uri="{BB962C8B-B14F-4D97-AF65-F5344CB8AC3E}">
        <p14:creationId xmlns:p14="http://schemas.microsoft.com/office/powerpoint/2010/main" val="1399799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90478">
              <a:defRPr/>
            </a:pPr>
            <a:r>
              <a:rPr lang="en-US" sz="1300" dirty="0"/>
              <a:t>Free online resources on </a:t>
            </a:r>
            <a:r>
              <a:rPr lang="en-GB" sz="1300" dirty="0"/>
              <a:t>suicide prevention and postvention for employers </a:t>
            </a:r>
          </a:p>
          <a:p>
            <a:endParaRPr lang="en-US" sz="1300" dirty="0"/>
          </a:p>
          <a:p>
            <a:r>
              <a:rPr lang="en-US" sz="1300" dirty="0"/>
              <a:t>Relevant to all employers, irrespective of size, sector </a:t>
            </a:r>
          </a:p>
          <a:p>
            <a:endParaRPr lang="en-US" sz="1300" dirty="0"/>
          </a:p>
          <a:p>
            <a:r>
              <a:rPr lang="en-GB" sz="1300" b="1" dirty="0"/>
              <a:t>Key tools:</a:t>
            </a:r>
          </a:p>
          <a:p>
            <a:endParaRPr lang="en-GB" sz="1300" dirty="0"/>
          </a:p>
          <a:p>
            <a:pPr lvl="0"/>
            <a:r>
              <a:rPr lang="en-US" sz="1300" b="1" dirty="0"/>
              <a:t>PHE BITC Samaritans Reducing the risk of suicide: </a:t>
            </a:r>
            <a:r>
              <a:rPr lang="en-US" sz="1300" dirty="0"/>
              <a:t>a preventative toolkit for employers provides support on how to recognise symptoms and prevent suicide</a:t>
            </a:r>
          </a:p>
          <a:p>
            <a:pPr lvl="0"/>
            <a:endParaRPr lang="en-GB" sz="1300" dirty="0"/>
          </a:p>
          <a:p>
            <a:pPr lvl="0"/>
            <a:r>
              <a:rPr lang="en-US" sz="1300" b="1" dirty="0"/>
              <a:t>PHE BITC Samaritans Crisis management in the event of a suicide: </a:t>
            </a:r>
            <a:r>
              <a:rPr lang="en-US" sz="1300" dirty="0"/>
              <a:t>a postvention toolkit for employers offers practical advice for employers to follow in the aftermath of an employee suicide </a:t>
            </a:r>
            <a:endParaRPr lang="en-GB" sz="1300" dirty="0"/>
          </a:p>
          <a:p>
            <a:endParaRPr lang="en-US" sz="1300" dirty="0"/>
          </a:p>
          <a:p>
            <a:r>
              <a:rPr lang="en-US" sz="1300" dirty="0"/>
              <a:t>They are designed to help employers take positive actions to build a culture that champions good mental and physical health and provide a greater understanding of how to help those who need more support. For larger organisations, the toolkits are also useful resources to share with businesses in their supply chain and across their network.</a:t>
            </a:r>
          </a:p>
          <a:p>
            <a:endParaRPr lang="en-US" sz="1300" dirty="0"/>
          </a:p>
          <a:p>
            <a:r>
              <a:rPr lang="en-US" sz="1300" dirty="0"/>
              <a:t>Every organisation has an opportunity to support and develop a healthy workforce and it doesn’t need to be complicated – these toolkits help organisations to understand and act, step by step. They address topics often shied away from in the workplace, and can provide the first step for an employer to encourage an open, healthy and supportive workplace.</a:t>
            </a:r>
          </a:p>
          <a:p>
            <a:endParaRPr lang="en-US" sz="1300" dirty="0"/>
          </a:p>
          <a:p>
            <a:pPr defTabSz="990478">
              <a:defRPr/>
            </a:pPr>
            <a:r>
              <a:rPr lang="en-US" sz="1300" dirty="0"/>
              <a:t>There is also the</a:t>
            </a:r>
            <a:r>
              <a:rPr lang="en-GB" sz="1300" b="1" dirty="0"/>
              <a:t> PHE BITC Mental</a:t>
            </a:r>
            <a:r>
              <a:rPr lang="en-US" sz="1300" b="1" dirty="0"/>
              <a:t> health toolkit for employers</a:t>
            </a:r>
            <a:r>
              <a:rPr lang="en-US" sz="1300" dirty="0"/>
              <a:t> to address mental health issues at work. The toolkit builds on the existing best practice and considers the transferable learning between business sectors and businesses of different sizes. To date it has been downloaded over 10,000 times.</a:t>
            </a:r>
            <a:endParaRPr lang="en-GB"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46</a:t>
            </a:fld>
            <a:endParaRPr lang="en-US" dirty="0"/>
          </a:p>
        </p:txBody>
      </p:sp>
    </p:spTree>
    <p:extLst>
      <p:ext uri="{BB962C8B-B14F-4D97-AF65-F5344CB8AC3E}">
        <p14:creationId xmlns:p14="http://schemas.microsoft.com/office/powerpoint/2010/main" val="365823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dirty="0"/>
          </a:p>
          <a:p>
            <a:endParaRPr lang="en-US" sz="1300" dirty="0"/>
          </a:p>
          <a:p>
            <a:pPr defTabSz="990478">
              <a:defRPr/>
            </a:pPr>
            <a:r>
              <a:rPr lang="en-US" sz="1300" dirty="0"/>
              <a:t>There is also the</a:t>
            </a:r>
            <a:r>
              <a:rPr lang="en-GB" sz="1300" b="1" dirty="0"/>
              <a:t> PHE BITC Mental</a:t>
            </a:r>
            <a:r>
              <a:rPr lang="en-US" sz="1300" b="1" dirty="0"/>
              <a:t> health toolkit for employers</a:t>
            </a:r>
            <a:r>
              <a:rPr lang="en-US" sz="1300" dirty="0"/>
              <a:t> to address mental health issues at work. The toolkit builds on the existing best practice and considers the transferable learning between business sectors and businesses of different sizes. To date it has been downloaded over 10,000 times.</a:t>
            </a:r>
            <a:endParaRPr lang="en-GB"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47</a:t>
            </a:fld>
            <a:endParaRPr lang="en-US" dirty="0"/>
          </a:p>
        </p:txBody>
      </p:sp>
    </p:spTree>
    <p:extLst>
      <p:ext uri="{BB962C8B-B14F-4D97-AF65-F5344CB8AC3E}">
        <p14:creationId xmlns:p14="http://schemas.microsoft.com/office/powerpoint/2010/main" val="891360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300" dirty="0"/>
              <a:t>Other Public Health England resources:</a:t>
            </a:r>
          </a:p>
          <a:p>
            <a:endParaRPr lang="en-US" b="1" dirty="0"/>
          </a:p>
          <a:p>
            <a:r>
              <a:rPr lang="en-US" b="0" dirty="0"/>
              <a:t>Local</a:t>
            </a:r>
            <a:r>
              <a:rPr lang="en-US" b="0" baseline="0" dirty="0"/>
              <a:t> suicide prevention planning: a practice resource</a:t>
            </a:r>
          </a:p>
          <a:p>
            <a:endParaRPr lang="en-US" b="0" baseline="0" dirty="0"/>
          </a:p>
          <a:p>
            <a:pPr defTabSz="990478">
              <a:defRPr/>
            </a:pPr>
            <a:r>
              <a:rPr lang="en-US" sz="1300" b="0" dirty="0"/>
              <a:t>Identifying and responding to suicide clusters and contagion</a:t>
            </a:r>
            <a:r>
              <a:rPr lang="en-US" b="0" baseline="0" dirty="0"/>
              <a:t>: a practice resource</a:t>
            </a:r>
          </a:p>
          <a:p>
            <a:endParaRPr lang="en-US" sz="1300" b="0" dirty="0"/>
          </a:p>
          <a:p>
            <a:pPr defTabSz="990478">
              <a:defRPr/>
            </a:pPr>
            <a:r>
              <a:rPr lang="en-US" sz="1300" b="0" dirty="0"/>
              <a:t>Preventing suicides in public places</a:t>
            </a:r>
            <a:r>
              <a:rPr lang="en-US" b="0" baseline="0" dirty="0"/>
              <a:t>: a practice resource</a:t>
            </a:r>
          </a:p>
          <a:p>
            <a:pPr defTabSz="990478">
              <a:defRPr/>
            </a:pPr>
            <a:endParaRPr lang="en-US" b="0" baseline="0" dirty="0"/>
          </a:p>
          <a:p>
            <a:pPr defTabSz="990478">
              <a:defRPr/>
            </a:pPr>
            <a:r>
              <a:rPr lang="en-US" b="0" baseline="0" dirty="0"/>
              <a:t>Preventing suicide among lesbian, gay and bisexual young people</a:t>
            </a:r>
          </a:p>
          <a:p>
            <a:endParaRPr lang="en-US" sz="1300" b="1"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48</a:t>
            </a:fld>
            <a:endParaRPr lang="en-US" dirty="0"/>
          </a:p>
        </p:txBody>
      </p:sp>
    </p:spTree>
    <p:extLst>
      <p:ext uri="{BB962C8B-B14F-4D97-AF65-F5344CB8AC3E}">
        <p14:creationId xmlns:p14="http://schemas.microsoft.com/office/powerpoint/2010/main" val="282033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49</a:t>
            </a:fld>
            <a:endParaRPr lang="en-US" dirty="0"/>
          </a:p>
        </p:txBody>
      </p:sp>
    </p:spTree>
    <p:extLst>
      <p:ext uri="{BB962C8B-B14F-4D97-AF65-F5344CB8AC3E}">
        <p14:creationId xmlns:p14="http://schemas.microsoft.com/office/powerpoint/2010/main" val="32515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300" dirty="0"/>
              <a:t>In January 2017 the third progress report of the cross-government suicide prevention strategy included an update to the 2012 strategy in 5 main areas:</a:t>
            </a:r>
          </a:p>
          <a:p>
            <a:endParaRPr lang="en-US" sz="1300" dirty="0"/>
          </a:p>
          <a:p>
            <a:pPr marL="247620" indent="-247620" defTabSz="990478">
              <a:buFontTx/>
              <a:buAutoNum type="arabicPeriod"/>
              <a:defRPr/>
            </a:pPr>
            <a:r>
              <a:rPr lang="en-GB" dirty="0"/>
              <a:t>Better and more consistent local planning and action by ensuring ever local area has a multi-agency suicide prevention plan, with agreed priorities and actions</a:t>
            </a:r>
          </a:p>
          <a:p>
            <a:pPr marL="247620" indent="-247620" defTabSz="990478">
              <a:buFontTx/>
              <a:buAutoNum type="arabicPeriod"/>
              <a:defRPr/>
            </a:pPr>
            <a:endParaRPr lang="en-GB" dirty="0"/>
          </a:p>
          <a:p>
            <a:pPr marL="247620" indent="-247620" defTabSz="990478">
              <a:buFontTx/>
              <a:buAutoNum type="arabicPeriod"/>
              <a:defRPr/>
            </a:pPr>
            <a:r>
              <a:rPr lang="en-GB" dirty="0"/>
              <a:t>Better targeting of suicide prevention and help seeking in high risk groups such as middle aged men, those in places of custody/detention or in contact with the criminal justice system and with mental health services</a:t>
            </a:r>
          </a:p>
          <a:p>
            <a:pPr marL="247620" indent="-247620" defTabSz="990478">
              <a:buFontTx/>
              <a:buAutoNum type="arabicPeriod"/>
              <a:defRPr/>
            </a:pPr>
            <a:endParaRPr lang="en-GB" dirty="0"/>
          </a:p>
          <a:p>
            <a:pPr marL="247620" indent="-247620" defTabSz="990478">
              <a:buFontTx/>
              <a:buAutoNum type="arabicPeriod"/>
              <a:defRPr/>
            </a:pPr>
            <a:r>
              <a:rPr lang="en-GB" dirty="0"/>
              <a:t>Expanding the scope of the national strategy to include self-harm prevention in its own right</a:t>
            </a:r>
          </a:p>
          <a:p>
            <a:endParaRPr lang="en-US" sz="1300" dirty="0"/>
          </a:p>
          <a:p>
            <a:r>
              <a:rPr lang="en-GB" dirty="0"/>
              <a:t>4. </a:t>
            </a:r>
            <a:r>
              <a:rPr lang="en-GB" baseline="0" dirty="0"/>
              <a:t>    </a:t>
            </a:r>
            <a:r>
              <a:rPr lang="en-GB" dirty="0"/>
              <a:t>Improving responses to bereavement by suicide and support services </a:t>
            </a:r>
          </a:p>
          <a:p>
            <a:endParaRPr lang="en-GB" dirty="0"/>
          </a:p>
          <a:p>
            <a:r>
              <a:rPr lang="en-US" sz="1300" dirty="0"/>
              <a:t>5.     </a:t>
            </a:r>
            <a:r>
              <a:rPr lang="en-GB" dirty="0"/>
              <a:t>Improving data at national and local level and how this data is used to help take action and target efforts more accurately</a:t>
            </a:r>
          </a:p>
          <a:p>
            <a:endParaRPr lang="en-GB" dirty="0"/>
          </a:p>
          <a:p>
            <a:r>
              <a:rPr lang="en-US" sz="1300" dirty="0"/>
              <a:t>The updates will help to meet the recommendations of the Five Year Forward View for Mental Health relevant to suicide prevention: to reduce the number of suicides by 10% by March 2021 and for every local area to have a multi-agency suicide prevention plan in place by the end of 2017.</a:t>
            </a:r>
          </a:p>
          <a:p>
            <a:endParaRPr lang="en-US" sz="1300" dirty="0"/>
          </a:p>
          <a:p>
            <a:pPr defTabSz="990478">
              <a:defRPr/>
            </a:pPr>
            <a:r>
              <a:rPr lang="en-US" sz="1300" dirty="0"/>
              <a:t>The third progress report also details the activity that has taken place across England to reduce deaths by suicide in the year ending March 2016.</a:t>
            </a:r>
          </a:p>
          <a:p>
            <a:endParaRPr lang="en-US" sz="1300" dirty="0"/>
          </a:p>
          <a:p>
            <a:r>
              <a:rPr lang="en-US" sz="1300" dirty="0"/>
              <a:t>The fourth progress report will</a:t>
            </a:r>
            <a:r>
              <a:rPr lang="en-US" sz="1300" baseline="0" dirty="0"/>
              <a:t> </a:t>
            </a:r>
            <a:r>
              <a:rPr lang="en-US" sz="1300" dirty="0"/>
              <a:t>be published in spring 2018.</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a:t>
            </a:fld>
            <a:endParaRPr lang="en-US" dirty="0"/>
          </a:p>
        </p:txBody>
      </p:sp>
    </p:spTree>
    <p:extLst>
      <p:ext uri="{BB962C8B-B14F-4D97-AF65-F5344CB8AC3E}">
        <p14:creationId xmlns:p14="http://schemas.microsoft.com/office/powerpoint/2010/main" val="693046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50</a:t>
            </a:fld>
            <a:endParaRPr lang="en-US" dirty="0"/>
          </a:p>
        </p:txBody>
      </p:sp>
    </p:spTree>
    <p:extLst>
      <p:ext uri="{BB962C8B-B14F-4D97-AF65-F5344CB8AC3E}">
        <p14:creationId xmlns:p14="http://schemas.microsoft.com/office/powerpoint/2010/main" val="1081248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51</a:t>
            </a:fld>
            <a:endParaRPr lang="en-US" dirty="0"/>
          </a:p>
        </p:txBody>
      </p:sp>
    </p:spTree>
    <p:extLst>
      <p:ext uri="{BB962C8B-B14F-4D97-AF65-F5344CB8AC3E}">
        <p14:creationId xmlns:p14="http://schemas.microsoft.com/office/powerpoint/2010/main" val="1563345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52</a:t>
            </a:fld>
            <a:endParaRPr lang="en-US" dirty="0"/>
          </a:p>
        </p:txBody>
      </p:sp>
    </p:spTree>
    <p:extLst>
      <p:ext uri="{BB962C8B-B14F-4D97-AF65-F5344CB8AC3E}">
        <p14:creationId xmlns:p14="http://schemas.microsoft.com/office/powerpoint/2010/main" val="147702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53</a:t>
            </a:fld>
            <a:endParaRPr lang="en-US" dirty="0"/>
          </a:p>
        </p:txBody>
      </p:sp>
    </p:spTree>
    <p:extLst>
      <p:ext uri="{BB962C8B-B14F-4D97-AF65-F5344CB8AC3E}">
        <p14:creationId xmlns:p14="http://schemas.microsoft.com/office/powerpoint/2010/main" val="1691671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54</a:t>
            </a:fld>
            <a:endParaRPr lang="en-US" dirty="0"/>
          </a:p>
        </p:txBody>
      </p:sp>
    </p:spTree>
    <p:extLst>
      <p:ext uri="{BB962C8B-B14F-4D97-AF65-F5344CB8AC3E}">
        <p14:creationId xmlns:p14="http://schemas.microsoft.com/office/powerpoint/2010/main" val="122665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55</a:t>
            </a:fld>
            <a:endParaRPr lang="en-US" dirty="0"/>
          </a:p>
        </p:txBody>
      </p:sp>
    </p:spTree>
    <p:extLst>
      <p:ext uri="{BB962C8B-B14F-4D97-AF65-F5344CB8AC3E}">
        <p14:creationId xmlns:p14="http://schemas.microsoft.com/office/powerpoint/2010/main" val="1781104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endParaRPr lang="en-US" sz="1300"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56</a:t>
            </a:fld>
            <a:endParaRPr lang="en-US" dirty="0"/>
          </a:p>
        </p:txBody>
      </p:sp>
    </p:spTree>
    <p:extLst>
      <p:ext uri="{BB962C8B-B14F-4D97-AF65-F5344CB8AC3E}">
        <p14:creationId xmlns:p14="http://schemas.microsoft.com/office/powerpoint/2010/main" val="1901290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57</a:t>
            </a:fld>
            <a:endParaRPr lang="en-US" dirty="0"/>
          </a:p>
        </p:txBody>
      </p:sp>
    </p:spTree>
    <p:extLst>
      <p:ext uri="{BB962C8B-B14F-4D97-AF65-F5344CB8AC3E}">
        <p14:creationId xmlns:p14="http://schemas.microsoft.com/office/powerpoint/2010/main" val="709778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58</a:t>
            </a:fld>
            <a:endParaRPr lang="en-US" dirty="0"/>
          </a:p>
        </p:txBody>
      </p:sp>
    </p:spTree>
    <p:extLst>
      <p:ext uri="{BB962C8B-B14F-4D97-AF65-F5344CB8AC3E}">
        <p14:creationId xmlns:p14="http://schemas.microsoft.com/office/powerpoint/2010/main" val="170526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300" dirty="0"/>
              <a:t>National policy provides the framework for local suicide prevention strategies and action plans. </a:t>
            </a:r>
          </a:p>
          <a:p>
            <a:endParaRPr lang="en-US" sz="1200" b="0" kern="1200" dirty="0">
              <a:solidFill>
                <a:schemeClr val="tx1"/>
              </a:solidFill>
              <a:effectLst/>
              <a:latin typeface="+mn-lt"/>
              <a:ea typeface="ヒラギノ角ゴ Pro W3" pitchFamily="84" charset="-128"/>
              <a:cs typeface="ヒラギノ角ゴ Pro W3" pitchFamily="84" charset="-128"/>
            </a:endParaRPr>
          </a:p>
          <a:p>
            <a:r>
              <a:rPr lang="en-US" sz="1200" b="0" kern="1200" dirty="0">
                <a:solidFill>
                  <a:schemeClr val="tx1"/>
                </a:solidFill>
                <a:effectLst/>
                <a:latin typeface="+mn-lt"/>
                <a:ea typeface="ヒラギノ角ゴ Pro W3" pitchFamily="84" charset="-128"/>
                <a:cs typeface="ヒラギノ角ゴ Pro W3" pitchFamily="84" charset="-128"/>
              </a:rPr>
              <a:t>There are also a range of wider public mental health and wellbeing policies targeting adults and children</a:t>
            </a:r>
            <a:r>
              <a:rPr lang="en-US" sz="1200" b="0" kern="1200" baseline="0" dirty="0">
                <a:solidFill>
                  <a:schemeClr val="tx1"/>
                </a:solidFill>
                <a:effectLst/>
                <a:latin typeface="+mn-lt"/>
                <a:ea typeface="ヒラギノ角ゴ Pro W3" pitchFamily="84" charset="-128"/>
                <a:cs typeface="ヒラギノ角ゴ Pro W3" pitchFamily="84" charset="-128"/>
              </a:rPr>
              <a:t> that are relevant and provide valuable opportunities for framing suicide prevention, and extends its reach. It is important to consider their implications and ensure that local suicide prevention strategies complement and </a:t>
            </a:r>
            <a:r>
              <a:rPr lang="en-US" sz="1200" b="0" kern="1200" baseline="0" dirty="0" err="1">
                <a:solidFill>
                  <a:schemeClr val="tx1"/>
                </a:solidFill>
                <a:effectLst/>
                <a:latin typeface="+mn-lt"/>
                <a:ea typeface="ヒラギノ角ゴ Pro W3" pitchFamily="84" charset="-128"/>
                <a:cs typeface="ヒラギノ角ゴ Pro W3" pitchFamily="84" charset="-128"/>
              </a:rPr>
              <a:t>capitalise</a:t>
            </a:r>
            <a:r>
              <a:rPr lang="en-US" sz="1200" b="0" kern="1200" baseline="0" dirty="0">
                <a:solidFill>
                  <a:schemeClr val="tx1"/>
                </a:solidFill>
                <a:effectLst/>
                <a:latin typeface="+mn-lt"/>
                <a:ea typeface="ヒラギノ角ゴ Pro W3" pitchFamily="84" charset="-128"/>
                <a:cs typeface="ヒラギノ角ゴ Pro W3" pitchFamily="84" charset="-128"/>
              </a:rPr>
              <a:t> on other </a:t>
            </a:r>
            <a:r>
              <a:rPr lang="en-US" sz="1200" b="0" kern="1200" baseline="0" dirty="0" err="1">
                <a:solidFill>
                  <a:schemeClr val="tx1"/>
                </a:solidFill>
                <a:effectLst/>
                <a:latin typeface="+mn-lt"/>
                <a:ea typeface="ヒラギノ角ゴ Pro W3" pitchFamily="84" charset="-128"/>
                <a:cs typeface="ヒラギノ角ゴ Pro W3" pitchFamily="84" charset="-128"/>
              </a:rPr>
              <a:t>programme</a:t>
            </a:r>
            <a:r>
              <a:rPr lang="en-US" sz="1200" b="0" kern="1200" baseline="0" dirty="0">
                <a:solidFill>
                  <a:schemeClr val="tx1"/>
                </a:solidFill>
                <a:effectLst/>
                <a:latin typeface="+mn-lt"/>
                <a:ea typeface="ヒラギノ角ゴ Pro W3" pitchFamily="84" charset="-128"/>
                <a:cs typeface="ヒラギノ角ゴ Pro W3" pitchFamily="84" charset="-128"/>
              </a:rPr>
              <a:t> areas that will have their own associated strategies, action plans and allocated resources.</a:t>
            </a:r>
          </a:p>
          <a:p>
            <a:endParaRPr lang="en-US" sz="1300" dirty="0"/>
          </a:p>
          <a:p>
            <a:r>
              <a:rPr lang="en-US" sz="1300" dirty="0"/>
              <a:t>The key national policies and documentation to be aware of, and to consider</a:t>
            </a:r>
            <a:r>
              <a:rPr lang="en-US" sz="1300" baseline="0" dirty="0"/>
              <a:t> include</a:t>
            </a:r>
            <a:r>
              <a:rPr lang="en-US" sz="1300" dirty="0"/>
              <a:t>:</a:t>
            </a:r>
          </a:p>
          <a:p>
            <a:endParaRPr lang="en-US" sz="1300" dirty="0"/>
          </a:p>
          <a:p>
            <a:pPr marL="185715" indent="-185715">
              <a:buFont typeface="Arial" charset="0"/>
              <a:buChar char="•"/>
            </a:pPr>
            <a:r>
              <a:rPr lang="en-US" sz="1300" dirty="0"/>
              <a:t>National suicide prevention strategy (2012). This provides</a:t>
            </a:r>
            <a:r>
              <a:rPr lang="en-US" sz="1300" baseline="0" dirty="0"/>
              <a:t> a comprehensive framework for identifying and shaping local priorities. </a:t>
            </a:r>
          </a:p>
          <a:p>
            <a:pPr marL="185715" indent="-185715">
              <a:buFont typeface="Arial" charset="0"/>
              <a:buChar char="•"/>
            </a:pPr>
            <a:endParaRPr lang="en-US" sz="1300" dirty="0"/>
          </a:p>
          <a:p>
            <a:pPr marL="185715" indent="-185715">
              <a:buFont typeface="Arial" charset="0"/>
              <a:buChar char="•"/>
            </a:pPr>
            <a:r>
              <a:rPr lang="en-US" sz="1300" dirty="0"/>
              <a:t>Preventing suicide in England: third progress report (January 2017). This includes a</a:t>
            </a:r>
            <a:r>
              <a:rPr lang="en-US" sz="1300" baseline="0" dirty="0"/>
              <a:t> call for a renewed focus and action around five areas. </a:t>
            </a:r>
            <a:endParaRPr lang="en-US" sz="1300" dirty="0"/>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endParaRPr lang="en-US" sz="1300" dirty="0"/>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r>
              <a:rPr lang="en-US" sz="1300" dirty="0"/>
              <a:t>House of Commons Health Committee: Suicide prevention (March 2017). This </a:t>
            </a:r>
            <a:r>
              <a:rPr lang="en-US" sz="1200" kern="1200" dirty="0">
                <a:solidFill>
                  <a:schemeClr val="tx1"/>
                </a:solidFill>
                <a:effectLst/>
                <a:latin typeface="+mn-lt"/>
                <a:ea typeface="ヒラギノ角ゴ Pro W3" pitchFamily="84" charset="-128"/>
                <a:cs typeface="ヒラギノ角ゴ Pro W3" pitchFamily="84" charset="-128"/>
              </a:rPr>
              <a:t>outlines key areas for consideration by the Government.</a:t>
            </a:r>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endParaRPr lang="en-US" sz="1300" dirty="0"/>
          </a:p>
          <a:p>
            <a:pPr marL="185715" indent="-185715">
              <a:buFont typeface="Arial" charset="0"/>
              <a:buChar char="•"/>
            </a:pPr>
            <a:r>
              <a:rPr lang="en-US" sz="1300" dirty="0"/>
              <a:t>Government response to the Health Select Committee’s Inquiry into Suicide Prevention (July 2017)</a:t>
            </a:r>
          </a:p>
          <a:p>
            <a:pPr marL="185715" indent="-185715">
              <a:buFont typeface="Arial" charset="0"/>
              <a:buChar char="•"/>
            </a:pPr>
            <a:endParaRPr lang="en-US" sz="1300" dirty="0"/>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r>
              <a:rPr lang="en-US" sz="1300" dirty="0"/>
              <a:t>Five year forward view for mental health (Feb 2016).</a:t>
            </a:r>
            <a:r>
              <a:rPr lang="en-US" sz="1300" baseline="0" dirty="0"/>
              <a:t> </a:t>
            </a:r>
            <a:r>
              <a:rPr lang="en-US" sz="1200" b="0" kern="1200" dirty="0">
                <a:solidFill>
                  <a:schemeClr val="tx1"/>
                </a:solidFill>
                <a:effectLst/>
                <a:latin typeface="+mn-lt"/>
                <a:ea typeface="ヒラギノ角ゴ Pro W3" pitchFamily="84" charset="-128"/>
                <a:cs typeface="ヒラギノ角ゴ Pro W3" pitchFamily="84" charset="-128"/>
              </a:rPr>
              <a:t>This report of an independent task force sets the target to reduce suicides</a:t>
            </a:r>
            <a:br>
              <a:rPr lang="en-US" sz="1200" b="0" kern="1200" dirty="0">
                <a:solidFill>
                  <a:schemeClr val="tx1"/>
                </a:solidFill>
                <a:effectLst/>
                <a:latin typeface="+mn-lt"/>
                <a:ea typeface="ヒラギノ角ゴ Pro W3" pitchFamily="84" charset="-128"/>
                <a:cs typeface="ヒラギノ角ゴ Pro W3" pitchFamily="84" charset="-128"/>
              </a:rPr>
            </a:br>
            <a:r>
              <a:rPr lang="en-US" sz="1200" b="0" kern="1200" dirty="0">
                <a:solidFill>
                  <a:schemeClr val="tx1"/>
                </a:solidFill>
                <a:effectLst/>
                <a:latin typeface="+mn-lt"/>
                <a:ea typeface="ヒラギノ角ゴ Pro W3" pitchFamily="84" charset="-128"/>
                <a:cs typeface="ヒラギノ角ゴ Pro W3" pitchFamily="84" charset="-128"/>
              </a:rPr>
              <a:t>by 10% nationally by 2021.</a:t>
            </a:r>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endParaRPr lang="en-US" sz="1300" dirty="0"/>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r>
              <a:rPr lang="en-US" sz="1300" dirty="0"/>
              <a:t>All-Party Parliamentary Group on Suicide and Self-harm Prevention report on the future of local suicide prevention plans (January 2015). </a:t>
            </a:r>
            <a:r>
              <a:rPr lang="en-US" sz="1200" b="0" kern="1200" dirty="0">
                <a:solidFill>
                  <a:schemeClr val="tx1"/>
                </a:solidFill>
                <a:effectLst/>
                <a:latin typeface="+mn-lt"/>
                <a:ea typeface="ヒラギノ角ゴ Pro W3" pitchFamily="84" charset="-128"/>
                <a:cs typeface="ヒラギノ角ゴ Pro W3" pitchFamily="84" charset="-128"/>
              </a:rPr>
              <a:t>This</a:t>
            </a:r>
            <a:r>
              <a:rPr lang="en-US" sz="1200" b="0" kern="1200" baseline="0" dirty="0">
                <a:solidFill>
                  <a:schemeClr val="tx1"/>
                </a:solidFill>
                <a:effectLst/>
                <a:latin typeface="+mn-lt"/>
                <a:ea typeface="ヒラギノ角ゴ Pro W3" pitchFamily="84" charset="-128"/>
                <a:cs typeface="ヒラギノ角ゴ Pro W3" pitchFamily="84" charset="-128"/>
              </a:rPr>
              <a:t> </a:t>
            </a:r>
            <a:r>
              <a:rPr lang="en-US" sz="1200" b="0" kern="1200" dirty="0">
                <a:solidFill>
                  <a:schemeClr val="tx1"/>
                </a:solidFill>
                <a:effectLst/>
                <a:latin typeface="+mn-lt"/>
                <a:ea typeface="ヒラギノ角ゴ Pro W3" pitchFamily="84" charset="-128"/>
                <a:cs typeface="ヒラギノ角ゴ Pro W3" pitchFamily="84" charset="-128"/>
              </a:rPr>
              <a:t>report includes</a:t>
            </a:r>
            <a:r>
              <a:rPr lang="en-US" sz="1200" b="0" kern="1200" baseline="0" dirty="0">
                <a:solidFill>
                  <a:schemeClr val="tx1"/>
                </a:solidFill>
                <a:effectLst/>
                <a:latin typeface="+mn-lt"/>
                <a:ea typeface="ヒラギノ角ゴ Pro W3" pitchFamily="84" charset="-128"/>
                <a:cs typeface="ヒラギノ角ゴ Pro W3" pitchFamily="84" charset="-128"/>
              </a:rPr>
              <a:t> findings</a:t>
            </a:r>
            <a:r>
              <a:rPr lang="en-US" sz="1200" b="0" kern="1200" dirty="0">
                <a:solidFill>
                  <a:schemeClr val="tx1"/>
                </a:solidFill>
                <a:effectLst/>
                <a:latin typeface="+mn-lt"/>
                <a:ea typeface="ヒラギノ角ゴ Pro W3" pitchFamily="84" charset="-128"/>
                <a:cs typeface="ヒラギノ角ゴ Pro W3" pitchFamily="84" charset="-128"/>
              </a:rPr>
              <a:t> from a survey of 150 of the 152 local authorities</a:t>
            </a:r>
            <a:r>
              <a:rPr lang="en-US" sz="1200" b="0" kern="1200" baseline="0" dirty="0">
                <a:solidFill>
                  <a:schemeClr val="tx1"/>
                </a:solidFill>
                <a:effectLst/>
                <a:latin typeface="+mn-lt"/>
                <a:ea typeface="ヒラギノ角ゴ Pro W3" pitchFamily="84" charset="-128"/>
                <a:cs typeface="ヒラギノ角ゴ Pro W3" pitchFamily="84" charset="-128"/>
              </a:rPr>
              <a:t> and demonstrates variation in</a:t>
            </a:r>
            <a:r>
              <a:rPr lang="en-US" sz="1200" b="0" kern="1200" dirty="0">
                <a:solidFill>
                  <a:schemeClr val="tx1"/>
                </a:solidFill>
                <a:effectLst/>
                <a:latin typeface="+mn-lt"/>
                <a:ea typeface="ヒラギノ角ゴ Pro W3" pitchFamily="84" charset="-128"/>
                <a:cs typeface="ヒラギノ角ゴ Pro W3" pitchFamily="84" charset="-128"/>
              </a:rPr>
              <a:t> local implementation of the national strategy.</a:t>
            </a:r>
            <a:endParaRPr lang="en-US" sz="1400" dirty="0"/>
          </a:p>
          <a:p>
            <a:pPr marL="185715" indent="-185715">
              <a:buFont typeface="Arial" charset="0"/>
              <a:buChar char="•"/>
            </a:pPr>
            <a:endParaRPr lang="en-US" sz="1300" dirty="0"/>
          </a:p>
          <a:p>
            <a:pPr marL="185715" marR="0" indent="-185715" algn="l" defTabSz="914400" rtl="0" eaLnBrk="0" fontAlgn="base" latinLnBrk="0" hangingPunct="0">
              <a:lnSpc>
                <a:spcPct val="100000"/>
              </a:lnSpc>
              <a:spcBef>
                <a:spcPct val="30000"/>
              </a:spcBef>
              <a:spcAft>
                <a:spcPct val="0"/>
              </a:spcAft>
              <a:buClrTx/>
              <a:buSzTx/>
              <a:buFont typeface="Arial" charset="0"/>
              <a:buChar char="•"/>
              <a:tabLst/>
              <a:defRPr/>
            </a:pPr>
            <a:r>
              <a:rPr lang="en-US" sz="1300" dirty="0"/>
              <a:t>NICE guidelines.</a:t>
            </a:r>
            <a:r>
              <a:rPr lang="en-US" sz="1300" baseline="0" dirty="0"/>
              <a:t> Various guidelines </a:t>
            </a:r>
            <a:r>
              <a:rPr lang="en-US" sz="1200" b="0" kern="1200" dirty="0">
                <a:solidFill>
                  <a:schemeClr val="tx1"/>
                </a:solidFill>
                <a:effectLst/>
                <a:latin typeface="+mn-lt"/>
                <a:ea typeface="ヒラギノ角ゴ Pro W3" pitchFamily="84" charset="-128"/>
                <a:cs typeface="ヒラギノ角ゴ Pro W3" pitchFamily="84" charset="-128"/>
              </a:rPr>
              <a:t>can inform evidence-based practice.</a:t>
            </a:r>
            <a:endParaRPr lang="en-US" sz="1400" dirty="0"/>
          </a:p>
          <a:p>
            <a:pPr marL="185715" indent="-185715">
              <a:buFont typeface="Arial" charset="0"/>
              <a:buChar char="•"/>
            </a:pPr>
            <a:endParaRPr lang="en-US" sz="1300" dirty="0"/>
          </a:p>
          <a:p>
            <a:pPr marL="185715" indent="-185715">
              <a:buFont typeface="Arial" charset="0"/>
              <a:buChar char="•"/>
            </a:pPr>
            <a:endParaRPr lang="en-US" sz="1300" dirty="0"/>
          </a:p>
          <a:p>
            <a:r>
              <a:rPr lang="en-US" sz="1300" dirty="0"/>
              <a:t>It is important to also consider wider public mental health and wellbeing programmes targeting adults and children, for</a:t>
            </a:r>
            <a:r>
              <a:rPr lang="en-US" sz="1300" baseline="0" dirty="0"/>
              <a:t> example:</a:t>
            </a:r>
            <a:r>
              <a:rPr lang="en-US" sz="1300" dirty="0"/>
              <a:t> </a:t>
            </a:r>
          </a:p>
          <a:p>
            <a:pPr marL="185715" indent="-185715">
              <a:buFont typeface="Arial" charset="0"/>
              <a:buChar char="•"/>
            </a:pPr>
            <a:endParaRPr lang="en-US" sz="1300" dirty="0"/>
          </a:p>
          <a:p>
            <a:pPr marL="185715" indent="-185715" defTabSz="990478">
              <a:buFont typeface="Arial" charset="0"/>
              <a:buChar char="•"/>
              <a:defRPr/>
            </a:pPr>
            <a:r>
              <a:rPr lang="en-US" sz="1300" dirty="0"/>
              <a:t>No health without mental health (2011)</a:t>
            </a:r>
          </a:p>
          <a:p>
            <a:pPr marL="185715" indent="-185715" defTabSz="990478">
              <a:buFont typeface="Arial" charset="0"/>
              <a:buChar char="•"/>
              <a:defRPr/>
            </a:pPr>
            <a:r>
              <a:rPr lang="en-US" sz="1300" dirty="0"/>
              <a:t>NHS Operating planning and contracting guidance </a:t>
            </a:r>
          </a:p>
          <a:p>
            <a:pPr marL="185715" indent="-185715">
              <a:buFont typeface="Arial" charset="0"/>
              <a:buChar char="•"/>
            </a:pPr>
            <a:r>
              <a:rPr lang="en-US" sz="1300" dirty="0"/>
              <a:t>Outcomes frameworks (2015-2016)</a:t>
            </a:r>
          </a:p>
          <a:p>
            <a:pPr marL="185715" indent="-185715">
              <a:buFont typeface="Arial" charset="0"/>
              <a:buChar char="•"/>
            </a:pPr>
            <a:r>
              <a:rPr lang="en-US" sz="1300" dirty="0"/>
              <a:t>Future in mind (2015)</a:t>
            </a:r>
          </a:p>
          <a:p>
            <a:pPr marL="185715" indent="-185715">
              <a:buFont typeface="Arial" charset="0"/>
              <a:buChar char="•"/>
            </a:pPr>
            <a:r>
              <a:rPr lang="en-US" sz="1300" dirty="0"/>
              <a:t>Local transformation plans for children and young people’s mental health and wellbeing (2015)</a:t>
            </a:r>
          </a:p>
          <a:p>
            <a:pPr marL="185715" indent="-185715">
              <a:buFont typeface="Arial" charset="0"/>
              <a:buChar char="•"/>
            </a:pPr>
            <a:r>
              <a:rPr lang="en-US" sz="1300" dirty="0"/>
              <a:t>Mental health crisis care concordat </a:t>
            </a:r>
          </a:p>
          <a:p>
            <a:pPr marL="185715" indent="-185715">
              <a:buFont typeface="Arial" charset="0"/>
              <a:buChar char="•"/>
            </a:pPr>
            <a:r>
              <a:rPr lang="en-US" sz="1300" dirty="0"/>
              <a:t>Sustainability and transformation plans </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6</a:t>
            </a:fld>
            <a:endParaRPr lang="en-US" dirty="0"/>
          </a:p>
        </p:txBody>
      </p:sp>
    </p:spTree>
    <p:extLst>
      <p:ext uri="{BB962C8B-B14F-4D97-AF65-F5344CB8AC3E}">
        <p14:creationId xmlns:p14="http://schemas.microsoft.com/office/powerpoint/2010/main" val="89334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sz="1200" dirty="0"/>
              <a:t>This section provide</a:t>
            </a:r>
            <a:r>
              <a:rPr lang="en-US" sz="1200" baseline="0" dirty="0"/>
              <a:t>s the top level messages around suicide prevention to communicate with Di</a:t>
            </a:r>
            <a:r>
              <a:rPr lang="en-GB" sz="1200" dirty="0"/>
              <a:t>rectors of Public Health, local authority leaders, chief executives and other senior officers and councillors.</a:t>
            </a:r>
          </a:p>
          <a:p>
            <a:pPr defTabSz="990478">
              <a:defRPr/>
            </a:pPr>
            <a:endParaRPr lang="en-GB" sz="1200" dirty="0"/>
          </a:p>
          <a:p>
            <a:pPr defTabSz="990478">
              <a:defRPr/>
            </a:pPr>
            <a:r>
              <a:rPr lang="en-GB" sz="1200" dirty="0"/>
              <a:t>Slides 8-9 provide the 10 messages in summary form.</a:t>
            </a:r>
          </a:p>
          <a:p>
            <a:pPr defTabSz="990478">
              <a:defRPr/>
            </a:pPr>
            <a:endParaRPr lang="en-GB" sz="1200" dirty="0"/>
          </a:p>
          <a:p>
            <a:pPr defTabSz="990478">
              <a:defRPr/>
            </a:pPr>
            <a:r>
              <a:rPr lang="en-GB" sz="1200" dirty="0"/>
              <a:t>Slides 10 </a:t>
            </a:r>
            <a:r>
              <a:rPr lang="mr-IN" sz="1200" dirty="0"/>
              <a:t>–</a:t>
            </a:r>
            <a:r>
              <a:rPr lang="en-GB" sz="1200" dirty="0"/>
              <a:t> 19 explain each of the 10 messages per slide.</a:t>
            </a:r>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7</a:t>
            </a:fld>
            <a:endParaRPr lang="en-US" dirty="0"/>
          </a:p>
        </p:txBody>
      </p:sp>
    </p:spTree>
    <p:extLst>
      <p:ext uri="{BB962C8B-B14F-4D97-AF65-F5344CB8AC3E}">
        <p14:creationId xmlns:p14="http://schemas.microsoft.com/office/powerpoint/2010/main" val="143475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90478">
              <a:defRPr/>
            </a:pPr>
            <a:r>
              <a:rPr lang="en-US" dirty="0"/>
              <a:t>1. </a:t>
            </a:r>
            <a:r>
              <a:rPr lang="en-US" sz="1300" dirty="0"/>
              <a:t>There were 4,575 deaths from suicide registered in England in 2016 and for every person who dies at least 10 people are directly affected.</a:t>
            </a:r>
          </a:p>
          <a:p>
            <a:endParaRPr lang="en-US" dirty="0"/>
          </a:p>
          <a:p>
            <a:pPr defTabSz="990478">
              <a:defRPr/>
            </a:pPr>
            <a:r>
              <a:rPr lang="en-US" dirty="0"/>
              <a:t>2. </a:t>
            </a:r>
            <a:r>
              <a:rPr lang="en-US" sz="1300" dirty="0"/>
              <a:t>Three in four deaths by suicide are by men. The highest suicide rate in England is among men aged 45-49. People in the lowest socio-economic group and living in the most deprived geographical areas are 10 times more at risk of suicide than those in the highest socio-economic group living in the most affluent areas.</a:t>
            </a:r>
          </a:p>
          <a:p>
            <a:pPr defTabSz="990478">
              <a:defRPr/>
            </a:pPr>
            <a:endParaRPr lang="en-US" sz="1300" dirty="0"/>
          </a:p>
          <a:p>
            <a:pPr defTabSz="990478">
              <a:defRPr/>
            </a:pPr>
            <a:r>
              <a:rPr lang="en-US" sz="1300" dirty="0"/>
              <a:t>3. The strongest identified predictor of suicide is previous episodes of self-harm. Mental ill-health and substance misuse also contribute to many suicides. Suicide prevention strategies must consider and link to programmes of early identification and effective management of self-harm, mental ill-health and substance misuse.</a:t>
            </a:r>
          </a:p>
          <a:p>
            <a:pPr defTabSz="990478">
              <a:defRPr/>
            </a:pPr>
            <a:endParaRPr lang="en-US" sz="1300" dirty="0"/>
          </a:p>
          <a:p>
            <a:pPr defTabSz="990478">
              <a:defRPr/>
            </a:pPr>
            <a:r>
              <a:rPr lang="en-US" sz="1300" dirty="0"/>
              <a:t>4. The delivery of a comprehensive strategy is effective in reducing deaths by suicide through combining a range of integrated interventions that build community resilience and target groups of people at heightened risk of suicide. Directors of public health and health and wellbeing boards have a central role. Their involvement is crucial in co-ordinating local suicide prevention efforts and making sure every area has a strategy in place. </a:t>
            </a:r>
          </a:p>
          <a:p>
            <a:pPr defTabSz="990478">
              <a:defRPr/>
            </a:pPr>
            <a:endParaRPr lang="en-US" sz="1300" dirty="0"/>
          </a:p>
          <a:p>
            <a:pPr defTabSz="990478">
              <a:defRPr/>
            </a:pPr>
            <a:r>
              <a:rPr lang="en-US" sz="1300" dirty="0"/>
              <a:t>5. A whole system approach is required, with local government, primary care, health and criminal justice services, voluntary organisations and local people affected by suicide having a role to play. Suicide prevention can also be part of work addressing the wider determinants of health and wellbeing.</a:t>
            </a:r>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8</a:t>
            </a:fld>
            <a:endParaRPr lang="en-US" dirty="0"/>
          </a:p>
        </p:txBody>
      </p:sp>
    </p:spTree>
    <p:extLst>
      <p:ext uri="{BB962C8B-B14F-4D97-AF65-F5344CB8AC3E}">
        <p14:creationId xmlns:p14="http://schemas.microsoft.com/office/powerpoint/2010/main" val="113116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dirty="0"/>
              <a:t>6. </a:t>
            </a:r>
            <a:r>
              <a:rPr lang="en-US" sz="1300" dirty="0"/>
              <a:t>This is one of the most evidenced aspects of suicide prevention and can include physical restrictions, as well as improving opportunities for intervention.</a:t>
            </a:r>
          </a:p>
          <a:p>
            <a:pPr defTabSz="990478">
              <a:defRPr/>
            </a:pPr>
            <a:endParaRPr lang="en-US" sz="1300" dirty="0"/>
          </a:p>
          <a:p>
            <a:pPr defTabSz="990478">
              <a:defRPr/>
            </a:pPr>
            <a:r>
              <a:rPr lang="en-US" sz="1300" dirty="0"/>
              <a:t>7. Compared with people bereaved through other causes, individuals bereaved by suicide have an increased risk of suicide and suicidal ideation, depression, psychiatric admission as well as poor social functioning.</a:t>
            </a:r>
          </a:p>
          <a:p>
            <a:pPr defTabSz="990478">
              <a:defRPr/>
            </a:pPr>
            <a:endParaRPr lang="en-US" sz="1300" dirty="0"/>
          </a:p>
          <a:p>
            <a:pPr defTabSz="990478">
              <a:defRPr/>
            </a:pPr>
            <a:r>
              <a:rPr lang="en-US" sz="1300" dirty="0"/>
              <a:t>8. Research shows that inappropriate reporting of suicide may lead to imitative or 'copycat' behaviour.</a:t>
            </a:r>
          </a:p>
          <a:p>
            <a:pPr defTabSz="990478">
              <a:defRPr/>
            </a:pPr>
            <a:endParaRPr lang="en-US" sz="1300" dirty="0"/>
          </a:p>
          <a:p>
            <a:pPr defTabSz="990478">
              <a:defRPr/>
            </a:pPr>
            <a:r>
              <a:rPr lang="en-US" sz="1300" dirty="0"/>
              <a:t>9. The economic cost of each death by suicide of someone of working age is estimated to be £1.67 million. This covers the direct costs of care, indirect costs relating to loss of productivity and earnings, and the intangible costs associated with pain, grief and suffering.</a:t>
            </a:r>
          </a:p>
          <a:p>
            <a:pPr defTabSz="990478">
              <a:defRPr/>
            </a:pPr>
            <a:endParaRPr lang="en-US" sz="1300" dirty="0"/>
          </a:p>
          <a:p>
            <a:pPr defTabSz="990478">
              <a:defRPr/>
            </a:pPr>
            <a:r>
              <a:rPr lang="en-US" sz="1300" dirty="0"/>
              <a:t>10. Local government should consider the national evidence alongside local data and information to ensure local needs are addressed. </a:t>
            </a:r>
          </a:p>
          <a:p>
            <a:pPr defTabSz="990478">
              <a:defRPr/>
            </a:pPr>
            <a:endParaRPr lang="en-US" sz="1300" dirty="0"/>
          </a:p>
          <a:p>
            <a:pPr defTabSz="990478">
              <a:defRPr/>
            </a:pPr>
            <a:endParaRPr lang="en-US" sz="1300" dirty="0"/>
          </a:p>
          <a:p>
            <a:pPr defTabSz="990478">
              <a:defRPr/>
            </a:pPr>
            <a:endParaRPr lang="en-US" sz="1300" dirty="0"/>
          </a:p>
          <a:p>
            <a:endParaRPr lang="en-US"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9</a:t>
            </a:fld>
            <a:endParaRPr lang="en-US" dirty="0"/>
          </a:p>
        </p:txBody>
      </p:sp>
    </p:spTree>
    <p:extLst>
      <p:ext uri="{BB962C8B-B14F-4D97-AF65-F5344CB8AC3E}">
        <p14:creationId xmlns:p14="http://schemas.microsoft.com/office/powerpoint/2010/main" val="4224406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93B1B3-8963-484A-BC80-F95A3F23F3CA}"/>
              </a:ext>
            </a:extLst>
          </p:cNvPr>
          <p:cNvSpPr/>
          <p:nvPr/>
        </p:nvSpPr>
        <p:spPr>
          <a:xfrm>
            <a:off x="0" y="2129790"/>
            <a:ext cx="9144000" cy="473138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bg1"/>
              </a:solidFill>
            </a:endParaRPr>
          </a:p>
        </p:txBody>
      </p:sp>
      <p:pic>
        <p:nvPicPr>
          <p:cNvPr id="7" name="Picture 6" descr="A close up of a sign&#10;&#10;Description generated with high confidence">
            <a:extLst>
              <a:ext uri="{FF2B5EF4-FFF2-40B4-BE49-F238E27FC236}">
                <a16:creationId xmlns:a16="http://schemas.microsoft.com/office/drawing/2014/main" id="{6E670AA1-CBCD-4B28-A0AB-90127ED3FD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496" y="512479"/>
            <a:ext cx="1424943" cy="396241"/>
          </a:xfrm>
          <a:prstGeom prst="rect">
            <a:avLst/>
          </a:prstGeom>
        </p:spPr>
      </p:pic>
      <p:pic>
        <p:nvPicPr>
          <p:cNvPr id="9" name="Picture 8">
            <a:extLst>
              <a:ext uri="{FF2B5EF4-FFF2-40B4-BE49-F238E27FC236}">
                <a16:creationId xmlns:a16="http://schemas.microsoft.com/office/drawing/2014/main" id="{BB66AFD5-2CA8-440C-A357-005D07E82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324000"/>
            <a:ext cx="1498095" cy="943358"/>
          </a:xfrm>
          <a:prstGeom prst="rect">
            <a:avLst/>
          </a:prstGeom>
        </p:spPr>
      </p:pic>
      <p:sp>
        <p:nvSpPr>
          <p:cNvPr id="11" name="TextBox 10">
            <a:extLst>
              <a:ext uri="{FF2B5EF4-FFF2-40B4-BE49-F238E27FC236}">
                <a16:creationId xmlns:a16="http://schemas.microsoft.com/office/drawing/2014/main" id="{66ECE350-4EE6-4C68-9F41-709027804B1E}"/>
              </a:ext>
            </a:extLst>
          </p:cNvPr>
          <p:cNvSpPr txBox="1"/>
          <p:nvPr/>
        </p:nvSpPr>
        <p:spPr>
          <a:xfrm>
            <a:off x="7433049" y="288000"/>
            <a:ext cx="1364346" cy="169277"/>
          </a:xfrm>
          <a:prstGeom prst="rect">
            <a:avLst/>
          </a:prstGeom>
          <a:noFill/>
        </p:spPr>
        <p:txBody>
          <a:bodyPr wrap="square" lIns="0" tIns="0" rIns="0" bIns="0" rtlCol="0">
            <a:spAutoFit/>
          </a:bodyPr>
          <a:lstStyle/>
          <a:p>
            <a:r>
              <a:rPr lang="en-US" sz="1100" i="0" dirty="0">
                <a:solidFill>
                  <a:srgbClr val="4D2056"/>
                </a:solidFill>
              </a:rPr>
              <a:t>In partnership with</a:t>
            </a:r>
          </a:p>
        </p:txBody>
      </p:sp>
      <p:pic>
        <p:nvPicPr>
          <p:cNvPr id="12" name="Picture 11">
            <a:extLst>
              <a:ext uri="{FF2B5EF4-FFF2-40B4-BE49-F238E27FC236}">
                <a16:creationId xmlns:a16="http://schemas.microsoft.com/office/drawing/2014/main" id="{74B0A973-36E6-4B38-B9A7-534E60EE1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25" y="1552215"/>
            <a:ext cx="1703835" cy="292609"/>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F4488359-C900-4D89-B770-332B3490D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11034">
            <a:off x="2843808" y="3313712"/>
            <a:ext cx="4244539" cy="3080390"/>
          </a:xfrm>
          <a:prstGeom prst="rect">
            <a:avLst/>
          </a:prstGeom>
        </p:spPr>
      </p:pic>
      <p:sp>
        <p:nvSpPr>
          <p:cNvPr id="2" name="Title 1"/>
          <p:cNvSpPr>
            <a:spLocks noGrp="1"/>
          </p:cNvSpPr>
          <p:nvPr>
            <p:ph type="ctrTitle"/>
          </p:nvPr>
        </p:nvSpPr>
        <p:spPr>
          <a:xfrm>
            <a:off x="593725" y="2347478"/>
            <a:ext cx="5634459" cy="1441562"/>
          </a:xfrm>
        </p:spPr>
        <p:txBody>
          <a:bodyPr anchor="t">
            <a:normAutofit/>
          </a:bodyPr>
          <a:lstStyle>
            <a:lvl1pPr algn="l">
              <a:lnSpc>
                <a:spcPts val="3800"/>
              </a:lnSpc>
              <a:defRPr sz="3600">
                <a:solidFill>
                  <a:schemeClr val="bg1"/>
                </a:solidFill>
              </a:defRPr>
            </a:lvl1pPr>
          </a:lstStyle>
          <a:p>
            <a:r>
              <a:rPr lang="en-US" dirty="0"/>
              <a:t>Click to edit Master title style</a:t>
            </a:r>
          </a:p>
        </p:txBody>
      </p:sp>
      <p:pic>
        <p:nvPicPr>
          <p:cNvPr id="14" name="Picture 13" descr="A close up of a sign&#10;&#10;Description generated with high confidence">
            <a:extLst>
              <a:ext uri="{FF2B5EF4-FFF2-40B4-BE49-F238E27FC236}">
                <a16:creationId xmlns:a16="http://schemas.microsoft.com/office/drawing/2014/main" id="{649AA9B6-5927-48BD-ADB4-DA2671640B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39496" y="512479"/>
            <a:ext cx="1424943" cy="396241"/>
          </a:xfrm>
          <a:prstGeom prst="rect">
            <a:avLst/>
          </a:prstGeom>
        </p:spPr>
      </p:pic>
      <p:pic>
        <p:nvPicPr>
          <p:cNvPr id="16" name="Picture 15">
            <a:extLst>
              <a:ext uri="{FF2B5EF4-FFF2-40B4-BE49-F238E27FC236}">
                <a16:creationId xmlns:a16="http://schemas.microsoft.com/office/drawing/2014/main" id="{93FE3DA6-C8B6-45FB-AFC2-BE162F0923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000" y="324000"/>
            <a:ext cx="1496363" cy="943540"/>
          </a:xfrm>
          <a:prstGeom prst="rect">
            <a:avLst/>
          </a:prstGeom>
        </p:spPr>
      </p:pic>
      <p:sp>
        <p:nvSpPr>
          <p:cNvPr id="17" name="Rectangle 16">
            <a:extLst>
              <a:ext uri="{FF2B5EF4-FFF2-40B4-BE49-F238E27FC236}">
                <a16:creationId xmlns:a16="http://schemas.microsoft.com/office/drawing/2014/main" id="{9F77DDEE-28B7-4A09-8647-74CFA7585660}"/>
              </a:ext>
            </a:extLst>
          </p:cNvPr>
          <p:cNvSpPr>
            <a:spLocks noChangeArrowheads="1"/>
          </p:cNvSpPr>
          <p:nvPr userDrawn="1"/>
        </p:nvSpPr>
        <p:spPr bwMode="auto">
          <a:xfrm>
            <a:off x="0" y="2132409"/>
            <a:ext cx="9144000" cy="144463"/>
          </a:xfrm>
          <a:prstGeom prst="rect">
            <a:avLst/>
          </a:prstGeom>
          <a:solidFill>
            <a:srgbClr val="B47C85"/>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18" name="TextBox 17">
            <a:extLst>
              <a:ext uri="{FF2B5EF4-FFF2-40B4-BE49-F238E27FC236}">
                <a16:creationId xmlns:a16="http://schemas.microsoft.com/office/drawing/2014/main" id="{9AD34799-56B5-4480-9246-303AD9404A41}"/>
              </a:ext>
            </a:extLst>
          </p:cNvPr>
          <p:cNvSpPr txBox="1"/>
          <p:nvPr userDrawn="1"/>
        </p:nvSpPr>
        <p:spPr>
          <a:xfrm>
            <a:off x="7433049" y="288000"/>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pic>
        <p:nvPicPr>
          <p:cNvPr id="19" name="Picture 18">
            <a:extLst>
              <a:ext uri="{FF2B5EF4-FFF2-40B4-BE49-F238E27FC236}">
                <a16:creationId xmlns:a16="http://schemas.microsoft.com/office/drawing/2014/main" id="{13041DBB-0AC6-4EB2-ABC8-A3F147488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725" y="1552215"/>
            <a:ext cx="1703835" cy="292609"/>
          </a:xfrm>
          <a:prstGeom prst="rect">
            <a:avLst/>
          </a:prstGeom>
        </p:spPr>
      </p:pic>
    </p:spTree>
    <p:extLst>
      <p:ext uri="{BB962C8B-B14F-4D97-AF65-F5344CB8AC3E}">
        <p14:creationId xmlns:p14="http://schemas.microsoft.com/office/powerpoint/2010/main" val="4183590239"/>
      </p:ext>
    </p:extLst>
  </p:cSld>
  <p:clrMapOvr>
    <a:masterClrMapping/>
  </p:clrMapOvr>
  <p:extLst mod="1">
    <p:ext uri="{DCECCB84-F9BA-43D5-87BE-67443E8EF086}">
      <p15:sldGuideLst xmlns:p15="http://schemas.microsoft.com/office/powerpoint/2012/main">
        <p15:guide id="1" orient="horz" pos="200" userDrawn="1">
          <p15:clr>
            <a:srgbClr val="FBAE40"/>
          </p15:clr>
        </p15:guide>
        <p15:guide id="2" pos="37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43984F-45C2-49A3-BF14-EBA7A8F69FD5}"/>
              </a:ext>
            </a:extLst>
          </p:cNvPr>
          <p:cNvSpPr/>
          <p:nvPr userDrawn="1"/>
        </p:nvSpPr>
        <p:spPr>
          <a:xfrm>
            <a:off x="0" y="2686744"/>
            <a:ext cx="9144000" cy="41744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7" name="Picture 6" descr="A close up of a sign&#10;&#10;Description generated with high confidence">
            <a:extLst>
              <a:ext uri="{FF2B5EF4-FFF2-40B4-BE49-F238E27FC236}">
                <a16:creationId xmlns:a16="http://schemas.microsoft.com/office/drawing/2014/main" id="{6E670AA1-CBCD-4B28-A0AB-90127ED3FD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496" y="512479"/>
            <a:ext cx="1424943" cy="396241"/>
          </a:xfrm>
          <a:prstGeom prst="rect">
            <a:avLst/>
          </a:prstGeom>
        </p:spPr>
      </p:pic>
      <p:pic>
        <p:nvPicPr>
          <p:cNvPr id="9" name="Picture 8">
            <a:extLst>
              <a:ext uri="{FF2B5EF4-FFF2-40B4-BE49-F238E27FC236}">
                <a16:creationId xmlns:a16="http://schemas.microsoft.com/office/drawing/2014/main" id="{BB66AFD5-2CA8-440C-A357-005D07E82D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000" y="324000"/>
            <a:ext cx="1498095" cy="943358"/>
          </a:xfrm>
          <a:prstGeom prst="rect">
            <a:avLst/>
          </a:prstGeom>
        </p:spPr>
      </p:pic>
      <p:sp>
        <p:nvSpPr>
          <p:cNvPr id="11" name="TextBox 10">
            <a:extLst>
              <a:ext uri="{FF2B5EF4-FFF2-40B4-BE49-F238E27FC236}">
                <a16:creationId xmlns:a16="http://schemas.microsoft.com/office/drawing/2014/main" id="{66ECE350-4EE6-4C68-9F41-709027804B1E}"/>
              </a:ext>
            </a:extLst>
          </p:cNvPr>
          <p:cNvSpPr txBox="1"/>
          <p:nvPr/>
        </p:nvSpPr>
        <p:spPr>
          <a:xfrm>
            <a:off x="7433049" y="288000"/>
            <a:ext cx="1364346" cy="169277"/>
          </a:xfrm>
          <a:prstGeom prst="rect">
            <a:avLst/>
          </a:prstGeom>
          <a:noFill/>
        </p:spPr>
        <p:txBody>
          <a:bodyPr wrap="square" lIns="0" tIns="0" rIns="0" bIns="0" rtlCol="0">
            <a:spAutoFit/>
          </a:bodyPr>
          <a:lstStyle/>
          <a:p>
            <a:r>
              <a:rPr lang="en-US" sz="1100" i="0" dirty="0">
                <a:solidFill>
                  <a:srgbClr val="4D2056"/>
                </a:solidFill>
              </a:rPr>
              <a:t>In partnership with</a:t>
            </a:r>
          </a:p>
        </p:txBody>
      </p:sp>
      <p:pic>
        <p:nvPicPr>
          <p:cNvPr id="12" name="Picture 11">
            <a:extLst>
              <a:ext uri="{FF2B5EF4-FFF2-40B4-BE49-F238E27FC236}">
                <a16:creationId xmlns:a16="http://schemas.microsoft.com/office/drawing/2014/main" id="{74B0A973-36E6-4B38-B9A7-534E60EE1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25" y="1552215"/>
            <a:ext cx="1703835" cy="292609"/>
          </a:xfrm>
          <a:prstGeom prst="rect">
            <a:avLst/>
          </a:prstGeom>
        </p:spPr>
      </p:pic>
      <p:sp>
        <p:nvSpPr>
          <p:cNvPr id="3" name="Subtitle 2"/>
          <p:cNvSpPr>
            <a:spLocks noGrp="1"/>
          </p:cNvSpPr>
          <p:nvPr>
            <p:ph type="subTitle" idx="1"/>
          </p:nvPr>
        </p:nvSpPr>
        <p:spPr>
          <a:xfrm>
            <a:off x="604831" y="2939763"/>
            <a:ext cx="7855601" cy="2361446"/>
          </a:xfrm>
        </p:spPr>
        <p:txBody>
          <a:bodyPr>
            <a:noAutofit/>
          </a:bodyPr>
          <a:lstStyle>
            <a:lvl1pPr marL="0" indent="0" algn="l">
              <a:lnSpc>
                <a:spcPts val="4000"/>
              </a:lnSpc>
              <a:spcAft>
                <a:spcPts val="0"/>
              </a:spcAft>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close up of a sign&#10;&#10;Description generated with high confidence">
            <a:extLst>
              <a:ext uri="{FF2B5EF4-FFF2-40B4-BE49-F238E27FC236}">
                <a16:creationId xmlns:a16="http://schemas.microsoft.com/office/drawing/2014/main" id="{649AA9B6-5927-48BD-ADB4-DA2671640B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39496" y="512479"/>
            <a:ext cx="1424943" cy="396241"/>
          </a:xfrm>
          <a:prstGeom prst="rect">
            <a:avLst/>
          </a:prstGeom>
        </p:spPr>
      </p:pic>
      <p:sp>
        <p:nvSpPr>
          <p:cNvPr id="17" name="Rectangle 16">
            <a:extLst>
              <a:ext uri="{FF2B5EF4-FFF2-40B4-BE49-F238E27FC236}">
                <a16:creationId xmlns:a16="http://schemas.microsoft.com/office/drawing/2014/main" id="{9F77DDEE-28B7-4A09-8647-74CFA7585660}"/>
              </a:ext>
            </a:extLst>
          </p:cNvPr>
          <p:cNvSpPr>
            <a:spLocks noChangeArrowheads="1"/>
          </p:cNvSpPr>
          <p:nvPr userDrawn="1"/>
        </p:nvSpPr>
        <p:spPr bwMode="auto">
          <a:xfrm>
            <a:off x="0" y="2175445"/>
            <a:ext cx="2555776" cy="587568"/>
          </a:xfrm>
          <a:prstGeom prst="rect">
            <a:avLst/>
          </a:prstGeom>
          <a:solidFill>
            <a:srgbClr val="B47C85"/>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18" name="TextBox 17">
            <a:extLst>
              <a:ext uri="{FF2B5EF4-FFF2-40B4-BE49-F238E27FC236}">
                <a16:creationId xmlns:a16="http://schemas.microsoft.com/office/drawing/2014/main" id="{9AD34799-56B5-4480-9246-303AD9404A41}"/>
              </a:ext>
            </a:extLst>
          </p:cNvPr>
          <p:cNvSpPr txBox="1"/>
          <p:nvPr userDrawn="1"/>
        </p:nvSpPr>
        <p:spPr>
          <a:xfrm>
            <a:off x="7433049" y="288000"/>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pic>
        <p:nvPicPr>
          <p:cNvPr id="19" name="Picture 18">
            <a:extLst>
              <a:ext uri="{FF2B5EF4-FFF2-40B4-BE49-F238E27FC236}">
                <a16:creationId xmlns:a16="http://schemas.microsoft.com/office/drawing/2014/main" id="{13041DBB-0AC6-4EB2-ABC8-A3F147488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725" y="1552215"/>
            <a:ext cx="1703835" cy="292609"/>
          </a:xfrm>
          <a:prstGeom prst="rect">
            <a:avLst/>
          </a:prstGeom>
        </p:spPr>
      </p:pic>
      <p:sp>
        <p:nvSpPr>
          <p:cNvPr id="21" name="Rectangle 20">
            <a:extLst>
              <a:ext uri="{FF2B5EF4-FFF2-40B4-BE49-F238E27FC236}">
                <a16:creationId xmlns:a16="http://schemas.microsoft.com/office/drawing/2014/main" id="{F608795E-8D0E-43D1-B660-6E97C4ECED5D}"/>
              </a:ext>
            </a:extLst>
          </p:cNvPr>
          <p:cNvSpPr>
            <a:spLocks noChangeArrowheads="1"/>
          </p:cNvSpPr>
          <p:nvPr userDrawn="1"/>
        </p:nvSpPr>
        <p:spPr bwMode="auto">
          <a:xfrm>
            <a:off x="0" y="2686745"/>
            <a:ext cx="9144000" cy="144463"/>
          </a:xfrm>
          <a:prstGeom prst="rect">
            <a:avLst/>
          </a:prstGeom>
          <a:solidFill>
            <a:srgbClr val="B47C85"/>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hasCustomPrompt="1"/>
          </p:nvPr>
        </p:nvSpPr>
        <p:spPr>
          <a:xfrm>
            <a:off x="593725" y="2256152"/>
            <a:ext cx="1892801" cy="524776"/>
          </a:xfrm>
        </p:spPr>
        <p:txBody>
          <a:bodyPr anchor="t">
            <a:noAutofit/>
          </a:bodyPr>
          <a:lstStyle>
            <a:lvl1pPr algn="l">
              <a:defRPr sz="2800" b="1">
                <a:solidFill>
                  <a:schemeClr val="bg1"/>
                </a:solidFill>
              </a:defRPr>
            </a:lvl1pPr>
          </a:lstStyle>
          <a:p>
            <a:r>
              <a:rPr lang="en-US" dirty="0"/>
              <a:t>Section 0</a:t>
            </a:r>
          </a:p>
        </p:txBody>
      </p:sp>
      <p:sp>
        <p:nvSpPr>
          <p:cNvPr id="22" name="Footer Placeholder 4">
            <a:extLst>
              <a:ext uri="{FF2B5EF4-FFF2-40B4-BE49-F238E27FC236}">
                <a16:creationId xmlns:a16="http://schemas.microsoft.com/office/drawing/2014/main" id="{49B39110-9A01-46E0-B154-46C83B0AC890}"/>
              </a:ext>
            </a:extLst>
          </p:cNvPr>
          <p:cNvSpPr>
            <a:spLocks noGrp="1"/>
          </p:cNvSpPr>
          <p:nvPr>
            <p:ph type="ftr" sz="quarter" idx="11"/>
          </p:nvPr>
        </p:nvSpPr>
        <p:spPr>
          <a:xfrm>
            <a:off x="611560" y="6415343"/>
            <a:ext cx="5141656" cy="365125"/>
          </a:xfrm>
        </p:spPr>
        <p:txBody>
          <a:bodyPr/>
          <a:lstStyle>
            <a:lvl1pPr>
              <a:defRPr>
                <a:solidFill>
                  <a:schemeClr val="bg1"/>
                </a:solidFill>
              </a:defRPr>
            </a:lvl1pPr>
          </a:lstStyle>
          <a:p>
            <a:r>
              <a:rPr lang="en-GB" dirty="0"/>
              <a:t>Local suicide prevention planning</a:t>
            </a:r>
          </a:p>
        </p:txBody>
      </p:sp>
      <p:sp>
        <p:nvSpPr>
          <p:cNvPr id="23" name="Slide Number Placeholder 5">
            <a:extLst>
              <a:ext uri="{FF2B5EF4-FFF2-40B4-BE49-F238E27FC236}">
                <a16:creationId xmlns:a16="http://schemas.microsoft.com/office/drawing/2014/main" id="{1AC34030-A08E-43BB-A8A3-062169043B05}"/>
              </a:ext>
            </a:extLst>
          </p:cNvPr>
          <p:cNvSpPr>
            <a:spLocks noGrp="1"/>
          </p:cNvSpPr>
          <p:nvPr>
            <p:ph type="sldNum" sz="quarter" idx="12"/>
          </p:nvPr>
        </p:nvSpPr>
        <p:spPr>
          <a:xfrm>
            <a:off x="117990" y="6415343"/>
            <a:ext cx="432000" cy="365125"/>
          </a:xfrm>
        </p:spPr>
        <p:txBody>
          <a:bodyPr/>
          <a:lstStyle>
            <a:lvl1pPr>
              <a:defRPr>
                <a:solidFill>
                  <a:schemeClr val="bg1"/>
                </a:solidFill>
              </a:defRPr>
            </a:lvl1pPr>
          </a:lstStyle>
          <a:p>
            <a:fld id="{E214824C-0A41-4C12-9CCA-27FE7B02A77E}" type="slidenum">
              <a:rPr lang="en-GB" smtClean="0"/>
              <a:pPr/>
              <a:t>‹#›</a:t>
            </a:fld>
            <a:endParaRPr lang="en-GB" dirty="0"/>
          </a:p>
        </p:txBody>
      </p:sp>
    </p:spTree>
    <p:extLst>
      <p:ext uri="{BB962C8B-B14F-4D97-AF65-F5344CB8AC3E}">
        <p14:creationId xmlns:p14="http://schemas.microsoft.com/office/powerpoint/2010/main" val="4238383069"/>
      </p:ext>
    </p:extLst>
  </p:cSld>
  <p:clrMapOvr>
    <a:masterClrMapping/>
  </p:clrMapOvr>
  <p:extLst mod="1">
    <p:ext uri="{DCECCB84-F9BA-43D5-87BE-67443E8EF086}">
      <p15:sldGuideLst xmlns:p15="http://schemas.microsoft.com/office/powerpoint/2012/main">
        <p15:guide id="1" orient="horz" pos="200">
          <p15:clr>
            <a:srgbClr val="FBAE40"/>
          </p15:clr>
        </p15:guide>
        <p15:guide id="2" pos="3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CC749-708D-4F45-833E-17243327FF5D}"/>
              </a:ext>
            </a:extLst>
          </p:cNvPr>
          <p:cNvSpPr/>
          <p:nvPr/>
        </p:nvSpPr>
        <p:spPr>
          <a:xfrm>
            <a:off x="0" y="6390000"/>
            <a:ext cx="7357110" cy="4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GB" dirty="0"/>
              <a:t>Local suicide prevention planning</a:t>
            </a:r>
          </a:p>
        </p:txBody>
      </p:sp>
      <p:sp>
        <p:nvSpPr>
          <p:cNvPr id="6" name="Slide Number Placeholder 5"/>
          <p:cNvSpPr>
            <a:spLocks noGrp="1"/>
          </p:cNvSpPr>
          <p:nvPr>
            <p:ph type="sldNum" sz="quarter" idx="12"/>
          </p:nvPr>
        </p:nvSpPr>
        <p:spPr/>
        <p:txBody>
          <a:bodyPr/>
          <a:lstStyle/>
          <a:p>
            <a:fld id="{E214824C-0A41-4C12-9CCA-27FE7B02A77E}" type="slidenum">
              <a:rPr lang="en-GB" smtClean="0"/>
              <a:t>‹#›</a:t>
            </a:fld>
            <a:endParaRPr lang="en-GB" dirty="0"/>
          </a:p>
        </p:txBody>
      </p:sp>
      <p:pic>
        <p:nvPicPr>
          <p:cNvPr id="8" name="Picture 7" descr="A close up of a sign&#10;&#10;Description generated with high confidence">
            <a:extLst>
              <a:ext uri="{FF2B5EF4-FFF2-40B4-BE49-F238E27FC236}">
                <a16:creationId xmlns:a16="http://schemas.microsoft.com/office/drawing/2014/main" id="{6F105B80-C52D-48B0-A23A-53DE3AA73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200" y="6389783"/>
            <a:ext cx="1424943" cy="396241"/>
          </a:xfrm>
          <a:prstGeom prst="rect">
            <a:avLst/>
          </a:prstGeom>
        </p:spPr>
      </p:pic>
      <p:sp>
        <p:nvSpPr>
          <p:cNvPr id="9" name="TextBox 8">
            <a:extLst>
              <a:ext uri="{FF2B5EF4-FFF2-40B4-BE49-F238E27FC236}">
                <a16:creationId xmlns:a16="http://schemas.microsoft.com/office/drawing/2014/main" id="{94359029-AC33-4D7C-B9AD-5DF1B75BF795}"/>
              </a:ext>
            </a:extLst>
          </p:cNvPr>
          <p:cNvSpPr txBox="1"/>
          <p:nvPr/>
        </p:nvSpPr>
        <p:spPr>
          <a:xfrm>
            <a:off x="7441200" y="6165304"/>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spTree>
    <p:extLst>
      <p:ext uri="{BB962C8B-B14F-4D97-AF65-F5344CB8AC3E}">
        <p14:creationId xmlns:p14="http://schemas.microsoft.com/office/powerpoint/2010/main" val="304557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53FEE1-F712-495E-9A36-967F75B23A60}"/>
              </a:ext>
            </a:extLst>
          </p:cNvPr>
          <p:cNvSpPr/>
          <p:nvPr userDrawn="1"/>
        </p:nvSpPr>
        <p:spPr>
          <a:xfrm>
            <a:off x="0" y="1711814"/>
            <a:ext cx="9144000" cy="4375960"/>
          </a:xfrm>
          <a:prstGeom prst="rect">
            <a:avLst/>
          </a:prstGeom>
          <a:solidFill>
            <a:schemeClr val="bg2">
              <a:alpha val="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a:extLst>
              <a:ext uri="{FF2B5EF4-FFF2-40B4-BE49-F238E27FC236}">
                <a16:creationId xmlns:a16="http://schemas.microsoft.com/office/drawing/2014/main" id="{BE3CC749-708D-4F45-833E-17243327FF5D}"/>
              </a:ext>
            </a:extLst>
          </p:cNvPr>
          <p:cNvSpPr/>
          <p:nvPr/>
        </p:nvSpPr>
        <p:spPr>
          <a:xfrm>
            <a:off x="0" y="6390000"/>
            <a:ext cx="7357110" cy="4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92699"/>
            <a:ext cx="7886700" cy="3956581"/>
          </a:xfrm>
        </p:spPr>
        <p:txBody>
          <a:bodyPr/>
          <a:lstStyle>
            <a:lvl1pPr>
              <a:lnSpc>
                <a:spcPts val="2400"/>
              </a:lnSpc>
              <a:spcAft>
                <a:spcPts val="1200"/>
              </a:spcAft>
              <a:defRPr sz="2100">
                <a:solidFill>
                  <a:schemeClr val="bg2"/>
                </a:solidFill>
              </a:defRPr>
            </a:lvl1pPr>
            <a:lvl2pPr>
              <a:lnSpc>
                <a:spcPts val="2400"/>
              </a:lnSpc>
              <a:spcAft>
                <a:spcPts val="1200"/>
              </a:spcAft>
              <a:defRPr sz="2100">
                <a:solidFill>
                  <a:schemeClr val="tx1"/>
                </a:solidFill>
              </a:defRPr>
            </a:lvl2pPr>
            <a:lvl3pPr>
              <a:lnSpc>
                <a:spcPts val="2400"/>
              </a:lnSpc>
              <a:spcAft>
                <a:spcPts val="1200"/>
              </a:spcAft>
              <a:defRPr sz="2100">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GB" dirty="0"/>
              <a:t>Local suicide prevention planning</a:t>
            </a:r>
          </a:p>
        </p:txBody>
      </p:sp>
      <p:sp>
        <p:nvSpPr>
          <p:cNvPr id="6" name="Slide Number Placeholder 5"/>
          <p:cNvSpPr>
            <a:spLocks noGrp="1"/>
          </p:cNvSpPr>
          <p:nvPr>
            <p:ph type="sldNum" sz="quarter" idx="12"/>
          </p:nvPr>
        </p:nvSpPr>
        <p:spPr/>
        <p:txBody>
          <a:bodyPr/>
          <a:lstStyle/>
          <a:p>
            <a:fld id="{E214824C-0A41-4C12-9CCA-27FE7B02A77E}" type="slidenum">
              <a:rPr lang="en-GB" smtClean="0"/>
              <a:t>‹#›</a:t>
            </a:fld>
            <a:endParaRPr lang="en-GB" dirty="0"/>
          </a:p>
        </p:txBody>
      </p:sp>
      <p:pic>
        <p:nvPicPr>
          <p:cNvPr id="8" name="Picture 7" descr="A close up of a sign&#10;&#10;Description generated with high confidence">
            <a:extLst>
              <a:ext uri="{FF2B5EF4-FFF2-40B4-BE49-F238E27FC236}">
                <a16:creationId xmlns:a16="http://schemas.microsoft.com/office/drawing/2014/main" id="{6F105B80-C52D-48B0-A23A-53DE3AA73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200" y="6389783"/>
            <a:ext cx="1424943" cy="396241"/>
          </a:xfrm>
          <a:prstGeom prst="rect">
            <a:avLst/>
          </a:prstGeom>
        </p:spPr>
      </p:pic>
      <p:sp>
        <p:nvSpPr>
          <p:cNvPr id="9" name="TextBox 8">
            <a:extLst>
              <a:ext uri="{FF2B5EF4-FFF2-40B4-BE49-F238E27FC236}">
                <a16:creationId xmlns:a16="http://schemas.microsoft.com/office/drawing/2014/main" id="{94359029-AC33-4D7C-B9AD-5DF1B75BF795}"/>
              </a:ext>
            </a:extLst>
          </p:cNvPr>
          <p:cNvSpPr txBox="1"/>
          <p:nvPr/>
        </p:nvSpPr>
        <p:spPr>
          <a:xfrm>
            <a:off x="7441200" y="6165304"/>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sp>
        <p:nvSpPr>
          <p:cNvPr id="12" name="Rectangle 11">
            <a:extLst>
              <a:ext uri="{FF2B5EF4-FFF2-40B4-BE49-F238E27FC236}">
                <a16:creationId xmlns:a16="http://schemas.microsoft.com/office/drawing/2014/main" id="{B7F8E0C0-DF70-42B2-AEF4-0C78A88690F4}"/>
              </a:ext>
            </a:extLst>
          </p:cNvPr>
          <p:cNvSpPr>
            <a:spLocks noChangeArrowheads="1"/>
          </p:cNvSpPr>
          <p:nvPr userDrawn="1"/>
        </p:nvSpPr>
        <p:spPr bwMode="auto">
          <a:xfrm>
            <a:off x="0" y="1711813"/>
            <a:ext cx="9144000" cy="72000"/>
          </a:xfrm>
          <a:prstGeom prst="rect">
            <a:avLst/>
          </a:prstGeom>
          <a:solidFill>
            <a:schemeClr val="bg2"/>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Tree>
    <p:extLst>
      <p:ext uri="{BB962C8B-B14F-4D97-AF65-F5344CB8AC3E}">
        <p14:creationId xmlns:p14="http://schemas.microsoft.com/office/powerpoint/2010/main" val="361980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3CC749-708D-4F45-833E-17243327FF5D}"/>
              </a:ext>
            </a:extLst>
          </p:cNvPr>
          <p:cNvSpPr/>
          <p:nvPr/>
        </p:nvSpPr>
        <p:spPr>
          <a:xfrm>
            <a:off x="0" y="6390000"/>
            <a:ext cx="7357110" cy="4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92699"/>
            <a:ext cx="7886700" cy="3956581"/>
          </a:xfrm>
        </p:spPr>
        <p:txBody>
          <a:bodyPr/>
          <a:lstStyle>
            <a:lvl1pPr>
              <a:lnSpc>
                <a:spcPts val="2300"/>
              </a:lnSpc>
              <a:spcAft>
                <a:spcPts val="1200"/>
              </a:spcAft>
              <a:defRPr sz="2000" b="0">
                <a:solidFill>
                  <a:schemeClr val="bg2"/>
                </a:solidFill>
              </a:defRPr>
            </a:lvl1pPr>
            <a:lvl2pPr>
              <a:lnSpc>
                <a:spcPts val="2300"/>
              </a:lnSpc>
              <a:spcAft>
                <a:spcPts val="1200"/>
              </a:spcAft>
              <a:defRPr sz="2000">
                <a:solidFill>
                  <a:schemeClr val="tx1"/>
                </a:solidFill>
              </a:defRPr>
            </a:lvl2pPr>
            <a:lvl3pPr>
              <a:lnSpc>
                <a:spcPts val="2300"/>
              </a:lnSpc>
              <a:spcAft>
                <a:spcPts val="1200"/>
              </a:spcAft>
              <a:defRPr sz="2000">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GB" dirty="0"/>
              <a:t>Local suicide prevention planning</a:t>
            </a:r>
          </a:p>
        </p:txBody>
      </p:sp>
      <p:sp>
        <p:nvSpPr>
          <p:cNvPr id="6" name="Slide Number Placeholder 5"/>
          <p:cNvSpPr>
            <a:spLocks noGrp="1"/>
          </p:cNvSpPr>
          <p:nvPr>
            <p:ph type="sldNum" sz="quarter" idx="12"/>
          </p:nvPr>
        </p:nvSpPr>
        <p:spPr/>
        <p:txBody>
          <a:bodyPr/>
          <a:lstStyle/>
          <a:p>
            <a:fld id="{E214824C-0A41-4C12-9CCA-27FE7B02A77E}" type="slidenum">
              <a:rPr lang="en-GB" smtClean="0"/>
              <a:t>‹#›</a:t>
            </a:fld>
            <a:endParaRPr lang="en-GB" dirty="0"/>
          </a:p>
        </p:txBody>
      </p:sp>
      <p:pic>
        <p:nvPicPr>
          <p:cNvPr id="8" name="Picture 7" descr="A close up of a sign&#10;&#10;Description generated with high confidence">
            <a:extLst>
              <a:ext uri="{FF2B5EF4-FFF2-40B4-BE49-F238E27FC236}">
                <a16:creationId xmlns:a16="http://schemas.microsoft.com/office/drawing/2014/main" id="{6F105B80-C52D-48B0-A23A-53DE3AA73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200" y="6389783"/>
            <a:ext cx="1424943" cy="396241"/>
          </a:xfrm>
          <a:prstGeom prst="rect">
            <a:avLst/>
          </a:prstGeom>
        </p:spPr>
      </p:pic>
      <p:sp>
        <p:nvSpPr>
          <p:cNvPr id="9" name="TextBox 8">
            <a:extLst>
              <a:ext uri="{FF2B5EF4-FFF2-40B4-BE49-F238E27FC236}">
                <a16:creationId xmlns:a16="http://schemas.microsoft.com/office/drawing/2014/main" id="{94359029-AC33-4D7C-B9AD-5DF1B75BF795}"/>
              </a:ext>
            </a:extLst>
          </p:cNvPr>
          <p:cNvSpPr txBox="1"/>
          <p:nvPr/>
        </p:nvSpPr>
        <p:spPr>
          <a:xfrm>
            <a:off x="7441200" y="6165304"/>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spTree>
    <p:extLst>
      <p:ext uri="{BB962C8B-B14F-4D97-AF65-F5344CB8AC3E}">
        <p14:creationId xmlns:p14="http://schemas.microsoft.com/office/powerpoint/2010/main" val="137553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3pPr marL="1800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7044F991-07BE-490B-AAAE-245248BAADBC}"/>
              </a:ext>
            </a:extLst>
          </p:cNvPr>
          <p:cNvSpPr/>
          <p:nvPr/>
        </p:nvSpPr>
        <p:spPr>
          <a:xfrm>
            <a:off x="0" y="6390000"/>
            <a:ext cx="7357110" cy="46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close up of a sign&#10;&#10;Description generated with high confidence">
            <a:extLst>
              <a:ext uri="{FF2B5EF4-FFF2-40B4-BE49-F238E27FC236}">
                <a16:creationId xmlns:a16="http://schemas.microsoft.com/office/drawing/2014/main" id="{F3212610-C6FD-4D32-A7E4-B9C4888D6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1200" y="6389783"/>
            <a:ext cx="1424943" cy="396241"/>
          </a:xfrm>
          <a:prstGeom prst="rect">
            <a:avLst/>
          </a:prstGeom>
        </p:spPr>
      </p:pic>
      <p:sp>
        <p:nvSpPr>
          <p:cNvPr id="12" name="TextBox 11">
            <a:extLst>
              <a:ext uri="{FF2B5EF4-FFF2-40B4-BE49-F238E27FC236}">
                <a16:creationId xmlns:a16="http://schemas.microsoft.com/office/drawing/2014/main" id="{1AA28653-54FB-495E-8CB2-0ECABF9851C6}"/>
              </a:ext>
            </a:extLst>
          </p:cNvPr>
          <p:cNvSpPr txBox="1"/>
          <p:nvPr/>
        </p:nvSpPr>
        <p:spPr>
          <a:xfrm>
            <a:off x="7441200" y="6165304"/>
            <a:ext cx="1364346" cy="169277"/>
          </a:xfrm>
          <a:prstGeom prst="rect">
            <a:avLst/>
          </a:prstGeom>
          <a:noFill/>
        </p:spPr>
        <p:txBody>
          <a:bodyPr wrap="square" lIns="0" tIns="0" rIns="0" bIns="0" rtlCol="0">
            <a:spAutoFit/>
          </a:bodyPr>
          <a:lstStyle/>
          <a:p>
            <a:r>
              <a:rPr lang="en-US" sz="1100" i="0" dirty="0">
                <a:solidFill>
                  <a:srgbClr val="4E0955"/>
                </a:solidFill>
              </a:rPr>
              <a:t>In partnership with</a:t>
            </a:r>
          </a:p>
        </p:txBody>
      </p:sp>
      <p:sp>
        <p:nvSpPr>
          <p:cNvPr id="13" name="Footer Placeholder 4">
            <a:extLst>
              <a:ext uri="{FF2B5EF4-FFF2-40B4-BE49-F238E27FC236}">
                <a16:creationId xmlns:a16="http://schemas.microsoft.com/office/drawing/2014/main" id="{92230C96-0C87-4DB9-A626-E8A179C5C5FA}"/>
              </a:ext>
            </a:extLst>
          </p:cNvPr>
          <p:cNvSpPr>
            <a:spLocks noGrp="1"/>
          </p:cNvSpPr>
          <p:nvPr>
            <p:ph type="ftr" sz="quarter" idx="3"/>
          </p:nvPr>
        </p:nvSpPr>
        <p:spPr>
          <a:xfrm>
            <a:off x="611560" y="6415343"/>
            <a:ext cx="5141656" cy="365125"/>
          </a:xfrm>
          <a:prstGeom prst="rect">
            <a:avLst/>
          </a:prstGeom>
        </p:spPr>
        <p:txBody>
          <a:bodyPr vert="horz" lIns="0" tIns="0" rIns="0" bIns="0" rtlCol="0" anchor="ctr" anchorCtr="0"/>
          <a:lstStyle>
            <a:lvl1pPr algn="l">
              <a:defRPr sz="1200">
                <a:solidFill>
                  <a:schemeClr val="bg1"/>
                </a:solidFill>
              </a:defRPr>
            </a:lvl1pPr>
          </a:lstStyle>
          <a:p>
            <a:r>
              <a:rPr lang="en-GB" dirty="0"/>
              <a:t>Local suicide prevention planning</a:t>
            </a:r>
          </a:p>
        </p:txBody>
      </p:sp>
      <p:sp>
        <p:nvSpPr>
          <p:cNvPr id="14" name="Slide Number Placeholder 5">
            <a:extLst>
              <a:ext uri="{FF2B5EF4-FFF2-40B4-BE49-F238E27FC236}">
                <a16:creationId xmlns:a16="http://schemas.microsoft.com/office/drawing/2014/main" id="{BCC5B1F6-8E90-41D7-8EE9-43833DDC512B}"/>
              </a:ext>
            </a:extLst>
          </p:cNvPr>
          <p:cNvSpPr>
            <a:spLocks noGrp="1"/>
          </p:cNvSpPr>
          <p:nvPr>
            <p:ph type="sldNum" sz="quarter" idx="4"/>
          </p:nvPr>
        </p:nvSpPr>
        <p:spPr>
          <a:xfrm>
            <a:off x="117990" y="6415343"/>
            <a:ext cx="432000" cy="365125"/>
          </a:xfrm>
          <a:prstGeom prst="rect">
            <a:avLst/>
          </a:prstGeom>
        </p:spPr>
        <p:txBody>
          <a:bodyPr vert="horz" lIns="0" tIns="0" rIns="0" bIns="0" rtlCol="0" anchor="ctr" anchorCtr="0"/>
          <a:lstStyle>
            <a:lvl1pPr algn="l">
              <a:defRPr sz="1200">
                <a:solidFill>
                  <a:schemeClr val="bg1"/>
                </a:solidFill>
              </a:defRPr>
            </a:lvl1pPr>
          </a:lstStyle>
          <a:p>
            <a:fld id="{E214824C-0A41-4C12-9CCA-27FE7B02A77E}" type="slidenum">
              <a:rPr lang="en-GB" smtClean="0"/>
              <a:pPr/>
              <a:t>‹#›</a:t>
            </a:fld>
            <a:endParaRPr lang="en-GB" dirty="0"/>
          </a:p>
        </p:txBody>
      </p:sp>
    </p:spTree>
    <p:extLst>
      <p:ext uri="{BB962C8B-B14F-4D97-AF65-F5344CB8AC3E}">
        <p14:creationId xmlns:p14="http://schemas.microsoft.com/office/powerpoint/2010/main" val="3575032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chor="t" anchorCtr="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11560" y="6415343"/>
            <a:ext cx="5141656" cy="365125"/>
          </a:xfrm>
          <a:prstGeom prst="rect">
            <a:avLst/>
          </a:prstGeom>
        </p:spPr>
        <p:txBody>
          <a:bodyPr vert="horz" lIns="0" tIns="0" rIns="0" bIns="0" rtlCol="0" anchor="ctr" anchorCtr="0"/>
          <a:lstStyle>
            <a:lvl1pPr algn="l">
              <a:defRPr sz="1200">
                <a:solidFill>
                  <a:schemeClr val="bg1"/>
                </a:solidFill>
              </a:defRPr>
            </a:lvl1pPr>
          </a:lstStyle>
          <a:p>
            <a:r>
              <a:rPr lang="en-GB" dirty="0"/>
              <a:t>Local suicide prevention planning</a:t>
            </a:r>
          </a:p>
        </p:txBody>
      </p:sp>
      <p:sp>
        <p:nvSpPr>
          <p:cNvPr id="6" name="Slide Number Placeholder 5"/>
          <p:cNvSpPr>
            <a:spLocks noGrp="1"/>
          </p:cNvSpPr>
          <p:nvPr>
            <p:ph type="sldNum" sz="quarter" idx="4"/>
          </p:nvPr>
        </p:nvSpPr>
        <p:spPr>
          <a:xfrm>
            <a:off x="117990" y="6415343"/>
            <a:ext cx="432000" cy="365125"/>
          </a:xfrm>
          <a:prstGeom prst="rect">
            <a:avLst/>
          </a:prstGeom>
        </p:spPr>
        <p:txBody>
          <a:bodyPr vert="horz" lIns="0" tIns="0" rIns="0" bIns="0" rtlCol="0" anchor="ctr" anchorCtr="0"/>
          <a:lstStyle>
            <a:lvl1pPr algn="l">
              <a:defRPr sz="1200" b="1">
                <a:solidFill>
                  <a:schemeClr val="bg1"/>
                </a:solidFill>
              </a:defRPr>
            </a:lvl1pPr>
          </a:lstStyle>
          <a:p>
            <a:fld id="{E214824C-0A41-4C12-9CCA-27FE7B02A77E}" type="slidenum">
              <a:rPr lang="en-GB" smtClean="0"/>
              <a:pPr/>
              <a:t>‹#›</a:t>
            </a:fld>
            <a:endParaRPr lang="en-GB" dirty="0"/>
          </a:p>
        </p:txBody>
      </p:sp>
    </p:spTree>
    <p:extLst>
      <p:ext uri="{BB962C8B-B14F-4D97-AF65-F5344CB8AC3E}">
        <p14:creationId xmlns:p14="http://schemas.microsoft.com/office/powerpoint/2010/main" val="318700140"/>
      </p:ext>
    </p:extLst>
  </p:cSld>
  <p:clrMap bg1="lt1" tx1="dk1" bg2="lt2" tx2="dk2" accent1="accent1" accent2="accent2" accent3="accent3" accent4="accent4" accent5="accent5" accent6="accent6" hlink="hlink" folHlink="folHlink"/>
  <p:sldLayoutIdLst>
    <p:sldLayoutId id="2147483759" r:id="rId1"/>
    <p:sldLayoutId id="2147483762" r:id="rId2"/>
    <p:sldLayoutId id="2147483760" r:id="rId3"/>
    <p:sldLayoutId id="2147483763" r:id="rId4"/>
    <p:sldLayoutId id="2147483764" r:id="rId5"/>
    <p:sldLayoutId id="2147483761" r:id="rId6"/>
  </p:sldLayoutIdLst>
  <p:hf hdr="0" dt="0"/>
  <p:txStyles>
    <p:titleStyle>
      <a:lvl1pPr algn="l" defTabSz="914400" rtl="0" eaLnBrk="1" latinLnBrk="0" hangingPunct="1">
        <a:lnSpc>
          <a:spcPts val="3500"/>
        </a:lnSpc>
        <a:spcBef>
          <a:spcPct val="0"/>
        </a:spcBef>
        <a:buNone/>
        <a:defRPr sz="3600" kern="1200">
          <a:solidFill>
            <a:schemeClr val="bg2"/>
          </a:solidFill>
          <a:latin typeface="+mj-lt"/>
          <a:ea typeface="+mj-ea"/>
          <a:cs typeface="+mj-cs"/>
        </a:defRPr>
      </a:lvl1pPr>
    </p:titleStyle>
    <p:body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Clr>
          <a:schemeClr val="bg2"/>
        </a:buClr>
        <a:buSzPct val="13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sv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585411/PHE_local_suicide_prevention_planning_practice_resource.pdf" TargetMode="External"/><Relationship Id="rId7" Type="http://schemas.openxmlformats.org/officeDocument/2006/relationships/hyperlink" Target="https://fingertips.phe.org.uk/profile-group/mental-health/profile/suicid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gov.uk/government/uploads/system/uploads/attachment_data/file/412427/LGB_Suicide_Prevention_Toolkit_FINAL.pdf" TargetMode="External"/><Relationship Id="rId5" Type="http://schemas.openxmlformats.org/officeDocument/2006/relationships/hyperlink" Target="https://www.gov.uk/government/uploads/system/uploads/attachment_data/file/481224/Preventing_suicides_in_public_places.pdf" TargetMode="External"/><Relationship Id="rId4" Type="http://schemas.openxmlformats.org/officeDocument/2006/relationships/hyperlink" Target="https://www.gov.uk/government/uploads/system/uploads/attachment_data/file/459303/Identifying_and_responding_to_suicide_clusters_and_contagion.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madouthere.wordpress.com/category/close-to-heart/page/5"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3.jpg&amp;ehk=0W5BIQ1Am0m6tU"/><Relationship Id="rId11" Type="http://schemas.openxmlformats.org/officeDocument/2006/relationships/image" Target="../media/image47.png"/><Relationship Id="rId5" Type="http://schemas.openxmlformats.org/officeDocument/2006/relationships/hyperlink" Target="http://masterwordsmith-unplugged.blogspot.com/2012/07/till-death-do-we-part-final-part.html" TargetMode="External"/><Relationship Id="rId10" Type="http://schemas.openxmlformats.org/officeDocument/2006/relationships/image" Target="../media/image46.png"/><Relationship Id="rId4" Type="http://schemas.openxmlformats.org/officeDocument/2006/relationships/image" Target="../media/image42.jpg&amp;ehk=TQuxMu7A8QeR5TU0w3Jixw&amp;r=0&amp;pid=OfficeInsert"/><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mailto:info@nspa.org.uk"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gov.uk/phe" TargetMode="External"/><Relationship Id="rId7" Type="http://schemas.openxmlformats.org/officeDocument/2006/relationships/hyperlink" Target="mailto:psi@nationalarchives.gsi.gov.uk"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hyperlink" Target="https://www.nationalarchives.gov.uk/doc/open-government-licence/version/3/" TargetMode="External"/><Relationship Id="rId5" Type="http://schemas.openxmlformats.org/officeDocument/2006/relationships/hyperlink" Target="http://www.facebook.com/PublicHealthEngland" TargetMode="External"/><Relationship Id="rId4" Type="http://schemas.openxmlformats.org/officeDocument/2006/relationships/hyperlink" Target="https://twitter.com/PHE_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Local suicide prevention </a:t>
            </a:r>
            <a:br>
              <a:rPr lang="en-GB" dirty="0"/>
            </a:br>
            <a:r>
              <a:rPr lang="en-GB" dirty="0"/>
              <a:t>planning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Suicide prevention: </a:t>
            </a:r>
            <a:br>
              <a:rPr lang="en-GB" dirty="0"/>
            </a:br>
            <a:r>
              <a:rPr lang="en-GB" dirty="0"/>
              <a:t>Ten essential things to know</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3" name="Slide Number Placeholder 2">
            <a:extLst>
              <a:ext uri="{FF2B5EF4-FFF2-40B4-BE49-F238E27FC236}">
                <a16:creationId xmlns:a16="http://schemas.microsoft.com/office/drawing/2014/main" id="{50AA3376-9F5C-44CC-AC0E-305F0E01F533}"/>
              </a:ext>
            </a:extLst>
          </p:cNvPr>
          <p:cNvSpPr>
            <a:spLocks noGrp="1"/>
          </p:cNvSpPr>
          <p:nvPr>
            <p:ph type="sldNum" sz="quarter" idx="12"/>
          </p:nvPr>
        </p:nvSpPr>
        <p:spPr/>
        <p:txBody>
          <a:bodyPr/>
          <a:lstStyle/>
          <a:p>
            <a:fld id="{E214824C-0A41-4C12-9CCA-27FE7B02A77E}" type="slidenum">
              <a:rPr lang="en-GB" smtClean="0"/>
              <a:t>10</a:t>
            </a:fld>
            <a:endParaRPr lang="en-GB" dirty="0"/>
          </a:p>
        </p:txBody>
      </p:sp>
      <p:sp>
        <p:nvSpPr>
          <p:cNvPr id="8" name="Content Placeholder 8">
            <a:extLst>
              <a:ext uri="{FF2B5EF4-FFF2-40B4-BE49-F238E27FC236}">
                <a16:creationId xmlns:a16="http://schemas.microsoft.com/office/drawing/2014/main" id="{BC52F27E-8C71-4F77-ACBB-C3CEC7EF12B8}"/>
              </a:ext>
            </a:extLst>
          </p:cNvPr>
          <p:cNvSpPr txBox="1">
            <a:spLocks/>
          </p:cNvSpPr>
          <p:nvPr/>
        </p:nvSpPr>
        <p:spPr>
          <a:xfrm>
            <a:off x="5755103" y="3795623"/>
            <a:ext cx="1481193" cy="1433577"/>
          </a:xfrm>
          <a:prstGeom prst="rect">
            <a:avLst/>
          </a:prstGeom>
          <a:solidFill>
            <a:schemeClr val="bg2">
              <a:alpha val="20000"/>
            </a:schemeClr>
          </a:solidFill>
        </p:spPr>
        <p:txBody>
          <a:bodyPr vert="horz" lIns="108000" tIns="72000" rIns="72000" bIns="36000" rtlCol="0" anchor="ctr" anchorCtr="0">
            <a:normAutofit fontScale="92500"/>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900" b="1" spc="-20" dirty="0">
                <a:solidFill>
                  <a:schemeClr val="tx1"/>
                </a:solidFill>
              </a:rPr>
              <a:t>9. </a:t>
            </a:r>
            <a:br>
              <a:rPr lang="en-GB" b="1" spc="-20" dirty="0">
                <a:solidFill>
                  <a:schemeClr val="tx1"/>
                </a:solidFill>
              </a:rPr>
            </a:br>
            <a:r>
              <a:rPr lang="en-GB" sz="1600" b="1" spc="-20" dirty="0">
                <a:solidFill>
                  <a:schemeClr val="tx1"/>
                </a:solidFill>
              </a:rPr>
              <a:t>High social and economic cost</a:t>
            </a:r>
          </a:p>
        </p:txBody>
      </p:sp>
      <p:sp>
        <p:nvSpPr>
          <p:cNvPr id="9" name="Content Placeholder 8">
            <a:extLst>
              <a:ext uri="{FF2B5EF4-FFF2-40B4-BE49-F238E27FC236}">
                <a16:creationId xmlns:a16="http://schemas.microsoft.com/office/drawing/2014/main" id="{23541929-D17A-404F-B14B-CAFF7743046B}"/>
              </a:ext>
            </a:extLst>
          </p:cNvPr>
          <p:cNvSpPr txBox="1">
            <a:spLocks/>
          </p:cNvSpPr>
          <p:nvPr/>
        </p:nvSpPr>
        <p:spPr>
          <a:xfrm>
            <a:off x="2339752" y="1839634"/>
            <a:ext cx="1507744" cy="1443844"/>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2. </a:t>
            </a:r>
            <a:br>
              <a:rPr lang="en-GB" b="1" spc="-20" dirty="0">
                <a:solidFill>
                  <a:schemeClr val="tx1"/>
                </a:solidFill>
              </a:rPr>
            </a:br>
            <a:r>
              <a:rPr lang="en-GB" sz="1600" b="1" spc="-20" dirty="0">
                <a:solidFill>
                  <a:schemeClr val="tx1"/>
                </a:solidFill>
              </a:rPr>
              <a:t>Risk varies</a:t>
            </a:r>
          </a:p>
          <a:p>
            <a:pPr fontAlgn="auto">
              <a:lnSpc>
                <a:spcPct val="100000"/>
              </a:lnSpc>
              <a:spcAft>
                <a:spcPts val="0"/>
              </a:spcAft>
            </a:pPr>
            <a:endParaRPr lang="en-GB" sz="1600" b="1" spc="-20" dirty="0">
              <a:solidFill>
                <a:schemeClr val="tx1"/>
              </a:solidFill>
            </a:endParaRPr>
          </a:p>
          <a:p>
            <a:pPr fontAlgn="auto">
              <a:lnSpc>
                <a:spcPct val="100000"/>
              </a:lnSpc>
              <a:spcAft>
                <a:spcPts val="0"/>
              </a:spcAft>
            </a:pPr>
            <a:endParaRPr lang="en-GB" sz="1600" b="1" spc="-20" dirty="0">
              <a:solidFill>
                <a:schemeClr val="tx1"/>
              </a:solidFill>
            </a:endParaRPr>
          </a:p>
        </p:txBody>
      </p:sp>
      <p:sp>
        <p:nvSpPr>
          <p:cNvPr id="10" name="Content Placeholder 8">
            <a:extLst>
              <a:ext uri="{FF2B5EF4-FFF2-40B4-BE49-F238E27FC236}">
                <a16:creationId xmlns:a16="http://schemas.microsoft.com/office/drawing/2014/main" id="{80B63040-1AEE-46CB-B5D1-5E854729AB9F}"/>
              </a:ext>
            </a:extLst>
          </p:cNvPr>
          <p:cNvSpPr txBox="1">
            <a:spLocks/>
          </p:cNvSpPr>
          <p:nvPr/>
        </p:nvSpPr>
        <p:spPr>
          <a:xfrm>
            <a:off x="5713575" y="1838535"/>
            <a:ext cx="1481193" cy="1440416"/>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4. </a:t>
            </a:r>
            <a:br>
              <a:rPr lang="en-GB" b="1" spc="-20" dirty="0">
                <a:solidFill>
                  <a:schemeClr val="tx1"/>
                </a:solidFill>
              </a:rPr>
            </a:br>
            <a:r>
              <a:rPr lang="en-GB" sz="1600" b="1" spc="-20" dirty="0">
                <a:solidFill>
                  <a:schemeClr val="tx1"/>
                </a:solidFill>
              </a:rPr>
              <a:t>Preventable</a:t>
            </a:r>
          </a:p>
          <a:p>
            <a:pPr fontAlgn="auto">
              <a:lnSpc>
                <a:spcPct val="100000"/>
              </a:lnSpc>
              <a:spcAft>
                <a:spcPts val="0"/>
              </a:spcAft>
            </a:pPr>
            <a:endParaRPr lang="en-GB" sz="1600" b="1" spc="-20" dirty="0">
              <a:solidFill>
                <a:schemeClr val="tx1"/>
              </a:solidFill>
            </a:endParaRPr>
          </a:p>
          <a:p>
            <a:pPr fontAlgn="auto">
              <a:lnSpc>
                <a:spcPct val="100000"/>
              </a:lnSpc>
              <a:spcAft>
                <a:spcPts val="0"/>
              </a:spcAft>
            </a:pPr>
            <a:endParaRPr lang="en-GB" sz="1600" b="1" spc="-20" dirty="0">
              <a:solidFill>
                <a:schemeClr val="tx1"/>
              </a:solidFill>
            </a:endParaRPr>
          </a:p>
        </p:txBody>
      </p:sp>
      <p:sp>
        <p:nvSpPr>
          <p:cNvPr id="11" name="Content Placeholder 8">
            <a:extLst>
              <a:ext uri="{FF2B5EF4-FFF2-40B4-BE49-F238E27FC236}">
                <a16:creationId xmlns:a16="http://schemas.microsoft.com/office/drawing/2014/main" id="{396DF99A-288D-4FE1-AFBF-9AE2B74060DB}"/>
              </a:ext>
            </a:extLst>
          </p:cNvPr>
          <p:cNvSpPr txBox="1">
            <a:spLocks/>
          </p:cNvSpPr>
          <p:nvPr/>
        </p:nvSpPr>
        <p:spPr>
          <a:xfrm>
            <a:off x="4026911" y="1838536"/>
            <a:ext cx="1481193" cy="1440416"/>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3. </a:t>
            </a:r>
            <a:br>
              <a:rPr lang="en-GB" b="1" spc="-20" dirty="0">
                <a:solidFill>
                  <a:schemeClr val="tx1"/>
                </a:solidFill>
              </a:rPr>
            </a:br>
            <a:r>
              <a:rPr lang="en-GB" sz="1600" b="1" spc="-20" dirty="0">
                <a:solidFill>
                  <a:schemeClr val="tx1"/>
                </a:solidFill>
              </a:rPr>
              <a:t>Many contributing factors</a:t>
            </a:r>
          </a:p>
        </p:txBody>
      </p:sp>
      <p:sp>
        <p:nvSpPr>
          <p:cNvPr id="12" name="Content Placeholder 8">
            <a:extLst>
              <a:ext uri="{FF2B5EF4-FFF2-40B4-BE49-F238E27FC236}">
                <a16:creationId xmlns:a16="http://schemas.microsoft.com/office/drawing/2014/main" id="{8B9E80FA-3B27-4F45-BDCC-F22361C96711}"/>
              </a:ext>
            </a:extLst>
          </p:cNvPr>
          <p:cNvSpPr txBox="1">
            <a:spLocks/>
          </p:cNvSpPr>
          <p:nvPr/>
        </p:nvSpPr>
        <p:spPr>
          <a:xfrm>
            <a:off x="625444" y="3756713"/>
            <a:ext cx="1481194" cy="1450433"/>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6. </a:t>
            </a:r>
            <a:br>
              <a:rPr lang="en-GB" b="1" spc="-20" dirty="0">
                <a:solidFill>
                  <a:schemeClr val="tx1"/>
                </a:solidFill>
              </a:rPr>
            </a:br>
            <a:r>
              <a:rPr lang="en-GB" sz="1600" b="1" spc="-20" dirty="0">
                <a:solidFill>
                  <a:schemeClr val="tx1"/>
                </a:solidFill>
              </a:rPr>
              <a:t>Restrict access to means</a:t>
            </a:r>
          </a:p>
        </p:txBody>
      </p:sp>
      <p:sp>
        <p:nvSpPr>
          <p:cNvPr id="13" name="Content Placeholder 8">
            <a:extLst>
              <a:ext uri="{FF2B5EF4-FFF2-40B4-BE49-F238E27FC236}">
                <a16:creationId xmlns:a16="http://schemas.microsoft.com/office/drawing/2014/main" id="{8D9C03AC-A6CE-4577-8D4A-C3FAEF0CC1BB}"/>
              </a:ext>
            </a:extLst>
          </p:cNvPr>
          <p:cNvSpPr txBox="1">
            <a:spLocks/>
          </p:cNvSpPr>
          <p:nvPr/>
        </p:nvSpPr>
        <p:spPr>
          <a:xfrm>
            <a:off x="2339752" y="3767789"/>
            <a:ext cx="1507744" cy="1443844"/>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7. </a:t>
            </a:r>
            <a:br>
              <a:rPr lang="en-GB" b="1" spc="-20" dirty="0">
                <a:solidFill>
                  <a:schemeClr val="tx1"/>
                </a:solidFill>
              </a:rPr>
            </a:br>
            <a:r>
              <a:rPr lang="en-GB" sz="1600" b="1" spc="-20" dirty="0">
                <a:solidFill>
                  <a:schemeClr val="tx1"/>
                </a:solidFill>
              </a:rPr>
              <a:t>Support the bereaved</a:t>
            </a:r>
          </a:p>
          <a:p>
            <a:pPr fontAlgn="auto">
              <a:lnSpc>
                <a:spcPct val="100000"/>
              </a:lnSpc>
              <a:spcAft>
                <a:spcPts val="0"/>
              </a:spcAft>
            </a:pPr>
            <a:endParaRPr lang="en-GB" sz="1600" b="1" spc="-20" dirty="0">
              <a:solidFill>
                <a:schemeClr val="tx1"/>
              </a:solidFill>
            </a:endParaRPr>
          </a:p>
        </p:txBody>
      </p:sp>
      <p:sp>
        <p:nvSpPr>
          <p:cNvPr id="14" name="Content Placeholder 8">
            <a:extLst>
              <a:ext uri="{FF2B5EF4-FFF2-40B4-BE49-F238E27FC236}">
                <a16:creationId xmlns:a16="http://schemas.microsoft.com/office/drawing/2014/main" id="{1BB56821-F5D6-4482-B2D3-74FF567B3373}"/>
              </a:ext>
            </a:extLst>
          </p:cNvPr>
          <p:cNvSpPr txBox="1">
            <a:spLocks/>
          </p:cNvSpPr>
          <p:nvPr/>
        </p:nvSpPr>
        <p:spPr>
          <a:xfrm>
            <a:off x="4026911" y="3788064"/>
            <a:ext cx="1481193" cy="1440416"/>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8. </a:t>
            </a:r>
            <a:br>
              <a:rPr lang="en-GB" b="1" spc="-20" dirty="0">
                <a:solidFill>
                  <a:schemeClr val="tx1"/>
                </a:solidFill>
              </a:rPr>
            </a:br>
            <a:r>
              <a:rPr lang="en-GB" sz="1600" b="1" spc="-20" dirty="0">
                <a:solidFill>
                  <a:schemeClr val="tx1"/>
                </a:solidFill>
              </a:rPr>
              <a:t>Report responsibly</a:t>
            </a:r>
          </a:p>
          <a:p>
            <a:pPr fontAlgn="auto">
              <a:lnSpc>
                <a:spcPct val="100000"/>
              </a:lnSpc>
              <a:spcAft>
                <a:spcPts val="0"/>
              </a:spcAft>
            </a:pPr>
            <a:endParaRPr lang="en-GB" sz="1600" b="1" spc="-20" dirty="0">
              <a:solidFill>
                <a:schemeClr val="tx1"/>
              </a:solidFill>
            </a:endParaRPr>
          </a:p>
        </p:txBody>
      </p:sp>
      <p:sp>
        <p:nvSpPr>
          <p:cNvPr id="15" name="Content Placeholder 8">
            <a:extLst>
              <a:ext uri="{FF2B5EF4-FFF2-40B4-BE49-F238E27FC236}">
                <a16:creationId xmlns:a16="http://schemas.microsoft.com/office/drawing/2014/main" id="{23541929-D17A-404F-B14B-CAFF7743046B}"/>
              </a:ext>
            </a:extLst>
          </p:cNvPr>
          <p:cNvSpPr txBox="1">
            <a:spLocks/>
          </p:cNvSpPr>
          <p:nvPr/>
        </p:nvSpPr>
        <p:spPr>
          <a:xfrm>
            <a:off x="625444" y="1838535"/>
            <a:ext cx="1507744" cy="1443844"/>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1. </a:t>
            </a:r>
            <a:br>
              <a:rPr lang="en-GB" b="1" spc="-20" dirty="0">
                <a:solidFill>
                  <a:schemeClr val="tx1"/>
                </a:solidFill>
              </a:rPr>
            </a:br>
            <a:r>
              <a:rPr lang="en-GB" sz="1600" b="1" spc="-20" dirty="0">
                <a:solidFill>
                  <a:schemeClr val="tx1"/>
                </a:solidFill>
              </a:rPr>
              <a:t>Huge impact</a:t>
            </a:r>
          </a:p>
          <a:p>
            <a:pPr fontAlgn="auto">
              <a:lnSpc>
                <a:spcPct val="100000"/>
              </a:lnSpc>
              <a:spcAft>
                <a:spcPts val="0"/>
              </a:spcAft>
            </a:pPr>
            <a:endParaRPr lang="en-GB" sz="1600" b="1" spc="-20" dirty="0">
              <a:solidFill>
                <a:schemeClr val="tx1"/>
              </a:solidFill>
            </a:endParaRPr>
          </a:p>
          <a:p>
            <a:pPr fontAlgn="auto">
              <a:lnSpc>
                <a:spcPct val="100000"/>
              </a:lnSpc>
              <a:spcAft>
                <a:spcPts val="0"/>
              </a:spcAft>
            </a:pPr>
            <a:endParaRPr lang="en-GB" sz="1600" b="1" spc="-20" dirty="0">
              <a:solidFill>
                <a:schemeClr val="tx1"/>
              </a:solidFill>
            </a:endParaRPr>
          </a:p>
        </p:txBody>
      </p:sp>
      <p:sp>
        <p:nvSpPr>
          <p:cNvPr id="16" name="Content Placeholder 8">
            <a:extLst>
              <a:ext uri="{FF2B5EF4-FFF2-40B4-BE49-F238E27FC236}">
                <a16:creationId xmlns:a16="http://schemas.microsoft.com/office/drawing/2014/main" id="{BC52F27E-8C71-4F77-ACBB-C3CEC7EF12B8}"/>
              </a:ext>
            </a:extLst>
          </p:cNvPr>
          <p:cNvSpPr txBox="1">
            <a:spLocks/>
          </p:cNvSpPr>
          <p:nvPr/>
        </p:nvSpPr>
        <p:spPr>
          <a:xfrm>
            <a:off x="7411287" y="3801912"/>
            <a:ext cx="1481193" cy="1433577"/>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10. </a:t>
            </a:r>
            <a:br>
              <a:rPr lang="en-GB" b="1" spc="-20" dirty="0">
                <a:solidFill>
                  <a:schemeClr val="tx1"/>
                </a:solidFill>
              </a:rPr>
            </a:br>
            <a:r>
              <a:rPr lang="en-GB" sz="1600" b="1" spc="-20" dirty="0">
                <a:solidFill>
                  <a:schemeClr val="tx1"/>
                </a:solidFill>
              </a:rPr>
              <a:t>Use evidence</a:t>
            </a:r>
          </a:p>
          <a:p>
            <a:pPr fontAlgn="auto">
              <a:lnSpc>
                <a:spcPct val="100000"/>
              </a:lnSpc>
              <a:spcAft>
                <a:spcPts val="0"/>
              </a:spcAft>
            </a:pPr>
            <a:endParaRPr lang="en-GB" sz="1600" b="1" spc="-20" dirty="0">
              <a:solidFill>
                <a:schemeClr val="tx1"/>
              </a:solidFill>
            </a:endParaRPr>
          </a:p>
          <a:p>
            <a:pPr fontAlgn="auto">
              <a:lnSpc>
                <a:spcPct val="100000"/>
              </a:lnSpc>
              <a:spcAft>
                <a:spcPts val="0"/>
              </a:spcAft>
            </a:pPr>
            <a:endParaRPr lang="en-GB" sz="1600" b="1" spc="-20" dirty="0">
              <a:solidFill>
                <a:schemeClr val="tx1"/>
              </a:solidFill>
            </a:endParaRPr>
          </a:p>
        </p:txBody>
      </p:sp>
      <p:sp>
        <p:nvSpPr>
          <p:cNvPr id="17" name="Content Placeholder 8">
            <a:extLst>
              <a:ext uri="{FF2B5EF4-FFF2-40B4-BE49-F238E27FC236}">
                <a16:creationId xmlns:a16="http://schemas.microsoft.com/office/drawing/2014/main" id="{80B63040-1AEE-46CB-B5D1-5E854729AB9F}"/>
              </a:ext>
            </a:extLst>
          </p:cNvPr>
          <p:cNvSpPr txBox="1">
            <a:spLocks/>
          </p:cNvSpPr>
          <p:nvPr/>
        </p:nvSpPr>
        <p:spPr>
          <a:xfrm>
            <a:off x="7369759" y="1844824"/>
            <a:ext cx="1481193" cy="1440416"/>
          </a:xfrm>
          <a:prstGeom prst="rect">
            <a:avLst/>
          </a:prstGeom>
          <a:solidFill>
            <a:schemeClr val="bg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5. </a:t>
            </a:r>
            <a:br>
              <a:rPr lang="en-GB" b="1" spc="-20" dirty="0">
                <a:solidFill>
                  <a:schemeClr val="tx1"/>
                </a:solidFill>
              </a:rPr>
            </a:br>
            <a:r>
              <a:rPr lang="en-GB" sz="1600" b="1" spc="-20" dirty="0">
                <a:solidFill>
                  <a:schemeClr val="tx1"/>
                </a:solidFill>
              </a:rPr>
              <a:t>Everybody’s business</a:t>
            </a:r>
          </a:p>
          <a:p>
            <a:pPr fontAlgn="auto">
              <a:lnSpc>
                <a:spcPct val="100000"/>
              </a:lnSpc>
              <a:spcAft>
                <a:spcPts val="0"/>
              </a:spcAft>
            </a:pPr>
            <a:endParaRPr lang="en-GB" sz="1600" b="1" spc="-20" dirty="0">
              <a:solidFill>
                <a:schemeClr val="tx1"/>
              </a:solidFill>
            </a:endParaRPr>
          </a:p>
        </p:txBody>
      </p:sp>
    </p:spTree>
    <p:extLst>
      <p:ext uri="{BB962C8B-B14F-4D97-AF65-F5344CB8AC3E}">
        <p14:creationId xmlns:p14="http://schemas.microsoft.com/office/powerpoint/2010/main" val="165707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56D8A8F9-4281-482B-B2FA-862492DE4864}"/>
              </a:ext>
            </a:extLst>
          </p:cNvPr>
          <p:cNvSpPr txBox="1">
            <a:spLocks/>
          </p:cNvSpPr>
          <p:nvPr/>
        </p:nvSpPr>
        <p:spPr>
          <a:xfrm>
            <a:off x="3706014" y="4011957"/>
            <a:ext cx="5169697" cy="2151273"/>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00"/>
              </a:lnSpc>
              <a:spcAft>
                <a:spcPts val="0"/>
              </a:spcAft>
            </a:pPr>
            <a:r>
              <a:rPr lang="en-GB" sz="1500" spc="-40" dirty="0">
                <a:solidFill>
                  <a:srgbClr val="00B092"/>
                </a:solidFill>
              </a:rPr>
              <a:t>A conservative estimate of 10</a:t>
            </a:r>
            <a:br>
              <a:rPr lang="en-GB" sz="1500" spc="-40" dirty="0">
                <a:solidFill>
                  <a:srgbClr val="00B092"/>
                </a:solidFill>
              </a:rPr>
            </a:br>
            <a:r>
              <a:rPr lang="en-GB" sz="1500" spc="-40" dirty="0">
                <a:solidFill>
                  <a:srgbClr val="00B092"/>
                </a:solidFill>
              </a:rPr>
              <a:t>people directly affected by each</a:t>
            </a:r>
            <a:br>
              <a:rPr lang="en-GB" sz="1500" spc="-40" dirty="0">
                <a:solidFill>
                  <a:srgbClr val="00B092"/>
                </a:solidFill>
              </a:rPr>
            </a:br>
            <a:r>
              <a:rPr lang="en-GB" sz="1500" spc="-40" dirty="0">
                <a:solidFill>
                  <a:srgbClr val="00B092"/>
                </a:solidFill>
              </a:rPr>
              <a:t>of these deaths gives a minimum</a:t>
            </a:r>
            <a:br>
              <a:rPr lang="en-GB" sz="1500" spc="-40" dirty="0">
                <a:solidFill>
                  <a:srgbClr val="00B092"/>
                </a:solidFill>
              </a:rPr>
            </a:br>
            <a:r>
              <a:rPr lang="en-GB" sz="1500" spc="-40" dirty="0">
                <a:solidFill>
                  <a:srgbClr val="00B092"/>
                </a:solidFill>
              </a:rPr>
              <a:t>total of almost 50,000 people</a:t>
            </a:r>
            <a:br>
              <a:rPr lang="en-GB" sz="1500" spc="-40" dirty="0">
                <a:solidFill>
                  <a:srgbClr val="00B092"/>
                </a:solidFill>
              </a:rPr>
            </a:br>
            <a:r>
              <a:rPr lang="en-GB" sz="1500" spc="-40" dirty="0">
                <a:solidFill>
                  <a:srgbClr val="00B092"/>
                </a:solidFill>
              </a:rPr>
              <a:t>annually who could benefit from</a:t>
            </a:r>
            <a:br>
              <a:rPr lang="en-GB" sz="1500" spc="-40" dirty="0">
                <a:solidFill>
                  <a:srgbClr val="00B092"/>
                </a:solidFill>
              </a:rPr>
            </a:br>
            <a:r>
              <a:rPr lang="en-GB" sz="1500" spc="-40" dirty="0">
                <a:solidFill>
                  <a:srgbClr val="00B092"/>
                </a:solidFill>
              </a:rPr>
              <a:t>support after suicide</a:t>
            </a:r>
          </a:p>
        </p:txBody>
      </p:sp>
      <p:sp>
        <p:nvSpPr>
          <p:cNvPr id="13" name="Content Placeholder 8">
            <a:extLst>
              <a:ext uri="{FF2B5EF4-FFF2-40B4-BE49-F238E27FC236}">
                <a16:creationId xmlns:a16="http://schemas.microsoft.com/office/drawing/2014/main" id="{B801CD21-E3F9-4D2E-B184-378E87E4747A}"/>
              </a:ext>
            </a:extLst>
          </p:cNvPr>
          <p:cNvSpPr txBox="1">
            <a:spLocks/>
          </p:cNvSpPr>
          <p:nvPr/>
        </p:nvSpPr>
        <p:spPr>
          <a:xfrm>
            <a:off x="3706014" y="1831632"/>
            <a:ext cx="5169697" cy="2015471"/>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700"/>
              </a:lnSpc>
              <a:spcAft>
                <a:spcPts val="0"/>
              </a:spcAft>
            </a:pPr>
            <a:r>
              <a:rPr lang="en-GB" sz="1600" spc="-30" dirty="0">
                <a:solidFill>
                  <a:srgbClr val="00B092"/>
                </a:solidFill>
              </a:rPr>
              <a:t>Death by suicide in England in 2016</a:t>
            </a:r>
          </a:p>
        </p:txBody>
      </p:sp>
      <p:sp>
        <p:nvSpPr>
          <p:cNvPr id="2" name="Title 1"/>
          <p:cNvSpPr>
            <a:spLocks noGrp="1"/>
          </p:cNvSpPr>
          <p:nvPr>
            <p:ph type="title"/>
          </p:nvPr>
        </p:nvSpPr>
        <p:spPr/>
        <p:txBody>
          <a:bodyPr/>
          <a:lstStyle/>
          <a:p>
            <a:r>
              <a:rPr lang="en-US" dirty="0"/>
              <a:t>Suicides take a high toll</a:t>
            </a:r>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31632"/>
            <a:ext cx="2935238" cy="4345331"/>
          </a:xfrm>
          <a:solidFill>
            <a:srgbClr val="F2FBFA"/>
          </a:solidFill>
        </p:spPr>
        <p:txBody>
          <a:bodyPr lIns="108000" tIns="72000" rIns="72000" bIns="36000">
            <a:normAutofit/>
          </a:bodyPr>
          <a:lstStyle/>
          <a:p>
            <a:r>
              <a:rPr lang="en-US" spc="-20" dirty="0">
                <a:solidFill>
                  <a:srgbClr val="00B092"/>
                </a:solidFill>
              </a:rPr>
              <a:t>The impact of suicide is </a:t>
            </a:r>
            <a:br>
              <a:rPr lang="en-US" spc="-20" dirty="0">
                <a:solidFill>
                  <a:srgbClr val="00B092"/>
                </a:solidFill>
              </a:rPr>
            </a:br>
            <a:r>
              <a:rPr lang="en-US" spc="-20" dirty="0">
                <a:solidFill>
                  <a:srgbClr val="00B092"/>
                </a:solidFill>
              </a:rPr>
              <a:t>far-reaching and it remains with family, friends, colleagues and many others long after </a:t>
            </a:r>
            <a:br>
              <a:rPr lang="en-US" spc="-20" dirty="0">
                <a:solidFill>
                  <a:srgbClr val="00B092"/>
                </a:solidFill>
              </a:rPr>
            </a:br>
            <a:r>
              <a:rPr lang="en-US" spc="-20" dirty="0">
                <a:solidFill>
                  <a:srgbClr val="00B092"/>
                </a:solidFill>
              </a:rPr>
              <a:t>the individual has gone. </a:t>
            </a:r>
            <a:br>
              <a:rPr lang="en-US" spc="-20" dirty="0">
                <a:solidFill>
                  <a:srgbClr val="00B092"/>
                </a:solidFill>
              </a:rPr>
            </a:br>
            <a:r>
              <a:rPr lang="en-US" spc="-20" dirty="0">
                <a:solidFill>
                  <a:srgbClr val="00B092"/>
                </a:solidFill>
              </a:rPr>
              <a:t>The bereavement is often detrimental to performance at work, personal relationships, behaviour and wellbeing. </a:t>
            </a:r>
          </a:p>
          <a:p>
            <a:endParaRPr lang="en-US" b="1" spc="-20" dirty="0">
              <a:solidFill>
                <a:srgbClr val="00B092"/>
              </a:solidFill>
            </a:endParaRPr>
          </a:p>
          <a:p>
            <a:r>
              <a:rPr lang="en-US" b="1" spc="-20" dirty="0">
                <a:solidFill>
                  <a:srgbClr val="00B092"/>
                </a:solidFill>
              </a:rPr>
              <a:t>Anj Handa </a:t>
            </a:r>
            <a:br>
              <a:rPr lang="en-US" b="1" spc="-20" dirty="0">
                <a:solidFill>
                  <a:srgbClr val="00B092"/>
                </a:solidFill>
              </a:rPr>
            </a:br>
            <a:r>
              <a:rPr lang="en-US" spc="-20" dirty="0">
                <a:solidFill>
                  <a:srgbClr val="00B092"/>
                </a:solidFill>
              </a:rPr>
              <a:t>bereaved friend</a:t>
            </a:r>
          </a:p>
        </p:txBody>
      </p:sp>
      <p:sp>
        <p:nvSpPr>
          <p:cNvPr id="5" name="Footer Placeholder 4"/>
          <p:cNvSpPr>
            <a:spLocks noGrp="1"/>
          </p:cNvSpPr>
          <p:nvPr>
            <p:ph type="ftr" sz="quarter" idx="11"/>
          </p:nvPr>
        </p:nvSpPr>
        <p:spPr/>
        <p:txBody>
          <a:bodyPr/>
          <a:lstStyle/>
          <a:p>
            <a:r>
              <a:rPr lang="en-US" dirty="0"/>
              <a:t>Local suicide prevention planning</a:t>
            </a:r>
          </a:p>
        </p:txBody>
      </p:sp>
      <p:pic>
        <p:nvPicPr>
          <p:cNvPr id="15" name="Picture 14" descr="A close up of a map&#10;&#10;Description generated with high confidence">
            <a:extLst>
              <a:ext uri="{FF2B5EF4-FFF2-40B4-BE49-F238E27FC236}">
                <a16:creationId xmlns:a16="http://schemas.microsoft.com/office/drawing/2014/main" id="{A7AAA7CB-CB74-4D90-A09B-713C4BD5FE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27" t="2172" r="2748" b="-2103"/>
          <a:stretch/>
        </p:blipFill>
        <p:spPr>
          <a:xfrm>
            <a:off x="6444208" y="4001674"/>
            <a:ext cx="2489286" cy="2185902"/>
          </a:xfrm>
          <a:prstGeom prst="rect">
            <a:avLst/>
          </a:prstGeom>
        </p:spPr>
      </p:pic>
      <p:cxnSp>
        <p:nvCxnSpPr>
          <p:cNvPr id="21" name="Straight Connector 20">
            <a:extLst>
              <a:ext uri="{FF2B5EF4-FFF2-40B4-BE49-F238E27FC236}">
                <a16:creationId xmlns:a16="http://schemas.microsoft.com/office/drawing/2014/main" id="{7CEA84AE-0E27-429C-9928-C8EDA189579B}"/>
              </a:ext>
            </a:extLst>
          </p:cNvPr>
          <p:cNvCxnSpPr/>
          <p:nvPr/>
        </p:nvCxnSpPr>
        <p:spPr>
          <a:xfrm>
            <a:off x="628650" y="1850400"/>
            <a:ext cx="2935238" cy="0"/>
          </a:xfrm>
          <a:prstGeom prst="line">
            <a:avLst/>
          </a:prstGeom>
          <a:ln w="31750">
            <a:solidFill>
              <a:srgbClr val="00B29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AAB492-C574-4ECB-8F42-0CC05183A703}"/>
              </a:ext>
            </a:extLst>
          </p:cNvPr>
          <p:cNvCxnSpPr/>
          <p:nvPr/>
        </p:nvCxnSpPr>
        <p:spPr>
          <a:xfrm>
            <a:off x="3708000" y="1850400"/>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309FD8-92F2-413B-8BD0-6F7D1317CAB4}"/>
              </a:ext>
            </a:extLst>
          </p:cNvPr>
          <p:cNvCxnSpPr/>
          <p:nvPr/>
        </p:nvCxnSpPr>
        <p:spPr>
          <a:xfrm>
            <a:off x="3707903" y="4006815"/>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11</a:t>
            </a:fld>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393" y="2132856"/>
            <a:ext cx="2046839" cy="1728192"/>
          </a:xfrm>
          <a:prstGeom prst="rect">
            <a:avLst/>
          </a:prstGeom>
        </p:spPr>
      </p:pic>
    </p:spTree>
    <p:extLst>
      <p:ext uri="{BB962C8B-B14F-4D97-AF65-F5344CB8AC3E}">
        <p14:creationId xmlns:p14="http://schemas.microsoft.com/office/powerpoint/2010/main" val="8385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8">
            <a:extLst>
              <a:ext uri="{FF2B5EF4-FFF2-40B4-BE49-F238E27FC236}">
                <a16:creationId xmlns:a16="http://schemas.microsoft.com/office/drawing/2014/main" id="{71E36B66-6ACD-4044-A12F-B02184E25F4F}"/>
              </a:ext>
            </a:extLst>
          </p:cNvPr>
          <p:cNvSpPr txBox="1">
            <a:spLocks/>
          </p:cNvSpPr>
          <p:nvPr/>
        </p:nvSpPr>
        <p:spPr>
          <a:xfrm>
            <a:off x="3203848" y="1848918"/>
            <a:ext cx="2474258" cy="3958518"/>
          </a:xfrm>
          <a:prstGeom prst="rect">
            <a:avLst/>
          </a:prstGeom>
          <a:solidFill>
            <a:srgbClr val="FAF2E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pPr>
            <a:r>
              <a:rPr lang="en-GB" sz="2400" b="1" spc="-20" dirty="0">
                <a:solidFill>
                  <a:srgbClr val="D58038"/>
                </a:solidFill>
              </a:rPr>
              <a:t>Age: </a:t>
            </a:r>
            <a:r>
              <a:rPr lang="en-GB" spc="-20" dirty="0">
                <a:solidFill>
                  <a:srgbClr val="D58038"/>
                </a:solidFill>
              </a:rPr>
              <a:t>highest rate is 40-44 </a:t>
            </a:r>
            <a:r>
              <a:rPr lang="en-GB" spc="-20" dirty="0" err="1">
                <a:solidFill>
                  <a:srgbClr val="D58038"/>
                </a:solidFill>
              </a:rPr>
              <a:t>yr</a:t>
            </a:r>
            <a:r>
              <a:rPr lang="en-GB" spc="-20" dirty="0">
                <a:solidFill>
                  <a:srgbClr val="D58038"/>
                </a:solidFill>
              </a:rPr>
              <a:t> old men</a:t>
            </a:r>
          </a:p>
        </p:txBody>
      </p:sp>
      <p:sp>
        <p:nvSpPr>
          <p:cNvPr id="18" name="Content Placeholder 8">
            <a:extLst>
              <a:ext uri="{FF2B5EF4-FFF2-40B4-BE49-F238E27FC236}">
                <a16:creationId xmlns:a16="http://schemas.microsoft.com/office/drawing/2014/main" id="{B0D59AFF-1077-4EE4-B680-825F0938B1B7}"/>
              </a:ext>
            </a:extLst>
          </p:cNvPr>
          <p:cNvSpPr txBox="1">
            <a:spLocks/>
          </p:cNvSpPr>
          <p:nvPr/>
        </p:nvSpPr>
        <p:spPr>
          <a:xfrm>
            <a:off x="395536" y="1848918"/>
            <a:ext cx="2563200" cy="3958518"/>
          </a:xfrm>
          <a:prstGeom prst="rect">
            <a:avLst/>
          </a:prstGeom>
          <a:solidFill>
            <a:srgbClr val="FAF2E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pPr>
            <a:r>
              <a:rPr lang="en-GB" sz="2400" b="1" spc="-20" dirty="0">
                <a:solidFill>
                  <a:srgbClr val="D58038"/>
                </a:solidFill>
              </a:rPr>
              <a:t>Gender: </a:t>
            </a:r>
            <a:r>
              <a:rPr lang="en-GB" spc="-20" dirty="0">
                <a:solidFill>
                  <a:srgbClr val="D58038"/>
                </a:solidFill>
              </a:rPr>
              <a:t>75% of suicides are by men</a:t>
            </a:r>
          </a:p>
        </p:txBody>
      </p:sp>
      <p:sp>
        <p:nvSpPr>
          <p:cNvPr id="17" name="Content Placeholder 8">
            <a:extLst>
              <a:ext uri="{FF2B5EF4-FFF2-40B4-BE49-F238E27FC236}">
                <a16:creationId xmlns:a16="http://schemas.microsoft.com/office/drawing/2014/main" id="{4E8A5406-7C65-4599-96E1-1355DF538ECF}"/>
              </a:ext>
            </a:extLst>
          </p:cNvPr>
          <p:cNvSpPr>
            <a:spLocks noGrp="1"/>
          </p:cNvSpPr>
          <p:nvPr>
            <p:ph idx="1"/>
          </p:nvPr>
        </p:nvSpPr>
        <p:spPr>
          <a:xfrm>
            <a:off x="5868144" y="1831632"/>
            <a:ext cx="2935238" cy="4002331"/>
          </a:xfrm>
          <a:solidFill>
            <a:srgbClr val="F2FAF6"/>
          </a:solidFill>
        </p:spPr>
        <p:txBody>
          <a:bodyPr lIns="108000" tIns="72000" rIns="72000" bIns="36000">
            <a:normAutofit/>
          </a:bodyPr>
          <a:lstStyle/>
          <a:p>
            <a:r>
              <a:rPr lang="en-GB" sz="2400" b="1" spc="-20" dirty="0">
                <a:solidFill>
                  <a:schemeClr val="accent5"/>
                </a:solidFill>
              </a:rPr>
              <a:t>Social-economic status: </a:t>
            </a:r>
            <a:r>
              <a:rPr lang="en-GB" spc="-20" dirty="0">
                <a:solidFill>
                  <a:schemeClr val="accent5"/>
                </a:solidFill>
              </a:rPr>
              <a:t>people living in the most deprived areas are </a:t>
            </a:r>
            <a:r>
              <a:rPr lang="en-GB" b="1" spc="-20" dirty="0">
                <a:solidFill>
                  <a:schemeClr val="accent5"/>
                </a:solidFill>
              </a:rPr>
              <a:t>ten times </a:t>
            </a:r>
            <a:r>
              <a:rPr lang="en-GB" spc="-20" dirty="0">
                <a:solidFill>
                  <a:schemeClr val="accent5"/>
                </a:solidFill>
              </a:rPr>
              <a:t>more at risk of suicide than those in the most affluent groups living in the most affluent areas</a:t>
            </a:r>
          </a:p>
        </p:txBody>
      </p:sp>
      <p:sp>
        <p:nvSpPr>
          <p:cNvPr id="2" name="Title 1"/>
          <p:cNvSpPr>
            <a:spLocks noGrp="1"/>
          </p:cNvSpPr>
          <p:nvPr>
            <p:ph type="title"/>
          </p:nvPr>
        </p:nvSpPr>
        <p:spPr/>
        <p:txBody>
          <a:bodyPr>
            <a:normAutofit/>
          </a:bodyPr>
          <a:lstStyle/>
          <a:p>
            <a:r>
              <a:rPr lang="en-US" dirty="0"/>
              <a:t>There are specific groups </a:t>
            </a:r>
            <a:br>
              <a:rPr lang="en-US" dirty="0"/>
            </a:br>
            <a:r>
              <a:rPr lang="en-US" dirty="0"/>
              <a:t>of people at higher risk of suicide</a:t>
            </a:r>
            <a:endParaRPr lang="en-GB" dirty="0"/>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a:off x="5868144" y="1850400"/>
            <a:ext cx="2935238"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ell phone&#10;&#10;Description generated with very high confidence">
            <a:extLst>
              <a:ext uri="{FF2B5EF4-FFF2-40B4-BE49-F238E27FC236}">
                <a16:creationId xmlns:a16="http://schemas.microsoft.com/office/drawing/2014/main" id="{52E18407-5078-42CE-A885-5485E0728F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87" t="36825" r="2239" b="1872"/>
          <a:stretch/>
        </p:blipFill>
        <p:spPr>
          <a:xfrm>
            <a:off x="395632" y="3284983"/>
            <a:ext cx="2563200" cy="2548979"/>
          </a:xfrm>
          <a:prstGeom prst="rect">
            <a:avLst/>
          </a:prstGeom>
        </p:spPr>
      </p:pic>
      <p:cxnSp>
        <p:nvCxnSpPr>
          <p:cNvPr id="13" name="Straight Connector 12">
            <a:extLst>
              <a:ext uri="{FF2B5EF4-FFF2-40B4-BE49-F238E27FC236}">
                <a16:creationId xmlns:a16="http://schemas.microsoft.com/office/drawing/2014/main" id="{F19BB66F-86FE-433F-A1D3-9072D0401CA5}"/>
              </a:ext>
            </a:extLst>
          </p:cNvPr>
          <p:cNvCxnSpPr/>
          <p:nvPr/>
        </p:nvCxnSpPr>
        <p:spPr>
          <a:xfrm>
            <a:off x="395536" y="1850400"/>
            <a:ext cx="2563200" cy="0"/>
          </a:xfrm>
          <a:prstGeom prst="line">
            <a:avLst/>
          </a:prstGeom>
          <a:ln w="28575">
            <a:solidFill>
              <a:srgbClr val="D5813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B674E-FCA6-4C0F-8583-8D6F97AF0B5A}"/>
              </a:ext>
            </a:extLst>
          </p:cNvPr>
          <p:cNvCxnSpPr/>
          <p:nvPr/>
        </p:nvCxnSpPr>
        <p:spPr>
          <a:xfrm>
            <a:off x="3203848" y="1850400"/>
            <a:ext cx="2473200" cy="0"/>
          </a:xfrm>
          <a:prstGeom prst="line">
            <a:avLst/>
          </a:prstGeom>
          <a:ln w="28575">
            <a:solidFill>
              <a:srgbClr val="D5813A"/>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ence&#10;&#10;Description generated with high confidence">
            <a:extLst>
              <a:ext uri="{FF2B5EF4-FFF2-40B4-BE49-F238E27FC236}">
                <a16:creationId xmlns:a16="http://schemas.microsoft.com/office/drawing/2014/main" id="{3311FCF9-E056-4115-9DFF-05CEC52AB1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92" t="4736" r="3627" b="2900"/>
          <a:stretch/>
        </p:blipFill>
        <p:spPr>
          <a:xfrm>
            <a:off x="5868144" y="4033053"/>
            <a:ext cx="2875857" cy="1809784"/>
          </a:xfrm>
          <a:prstGeom prst="rect">
            <a:avLst/>
          </a:prstGeom>
        </p:spPr>
      </p:pic>
      <p:sp>
        <p:nvSpPr>
          <p:cNvPr id="3" name="Slide Number Placeholder 2">
            <a:extLst>
              <a:ext uri="{FF2B5EF4-FFF2-40B4-BE49-F238E27FC236}">
                <a16:creationId xmlns:a16="http://schemas.microsoft.com/office/drawing/2014/main" id="{7A8B316C-9B31-44DC-8EDF-69EEEC5B0E99}"/>
              </a:ext>
            </a:extLst>
          </p:cNvPr>
          <p:cNvSpPr>
            <a:spLocks noGrp="1"/>
          </p:cNvSpPr>
          <p:nvPr>
            <p:ph type="sldNum" sz="quarter" idx="12"/>
          </p:nvPr>
        </p:nvSpPr>
        <p:spPr/>
        <p:txBody>
          <a:bodyPr/>
          <a:lstStyle/>
          <a:p>
            <a:fld id="{E214824C-0A41-4C12-9CCA-27FE7B02A77E}" type="slidenum">
              <a:rPr lang="en-GB" smtClean="0"/>
              <a:t>12</a:t>
            </a:fld>
            <a:endParaRPr lang="en-GB"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4596" y="2924944"/>
            <a:ext cx="2252912" cy="2882492"/>
          </a:xfrm>
          <a:prstGeom prst="rect">
            <a:avLst/>
          </a:prstGeom>
        </p:spPr>
      </p:pic>
    </p:spTree>
    <p:extLst>
      <p:ext uri="{BB962C8B-B14F-4D97-AF65-F5344CB8AC3E}">
        <p14:creationId xmlns:p14="http://schemas.microsoft.com/office/powerpoint/2010/main" val="36304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46892618-4353-4013-BA81-0E75D96B7394}"/>
              </a:ext>
            </a:extLst>
          </p:cNvPr>
          <p:cNvSpPr txBox="1">
            <a:spLocks/>
          </p:cNvSpPr>
          <p:nvPr/>
        </p:nvSpPr>
        <p:spPr>
          <a:xfrm>
            <a:off x="628651" y="1846299"/>
            <a:ext cx="2935238" cy="3958518"/>
          </a:xfrm>
          <a:prstGeom prst="rect">
            <a:avLst/>
          </a:prstGeom>
          <a:solidFill>
            <a:srgbClr val="FAF2E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2100"/>
              </a:lnSpc>
              <a:spcAft>
                <a:spcPts val="0"/>
              </a:spcAft>
            </a:pPr>
            <a:r>
              <a:rPr lang="en-GB" sz="2400" b="1" spc="-20" dirty="0">
                <a:solidFill>
                  <a:srgbClr val="D58038"/>
                </a:solidFill>
              </a:rPr>
              <a:t>Mental ill-health:</a:t>
            </a:r>
          </a:p>
          <a:p>
            <a:pPr fontAlgn="auto">
              <a:lnSpc>
                <a:spcPct val="110000"/>
              </a:lnSpc>
              <a:spcAft>
                <a:spcPts val="0"/>
              </a:spcAft>
            </a:pPr>
            <a:endParaRPr lang="en-GB" b="1" spc="-20" dirty="0">
              <a:solidFill>
                <a:srgbClr val="D58038"/>
              </a:solidFill>
            </a:endParaRPr>
          </a:p>
          <a:p>
            <a:pPr fontAlgn="auto">
              <a:lnSpc>
                <a:spcPct val="110000"/>
              </a:lnSpc>
              <a:spcAft>
                <a:spcPts val="0"/>
              </a:spcAft>
            </a:pPr>
            <a:endParaRPr lang="en-GB" b="1" spc="-20" dirty="0">
              <a:solidFill>
                <a:srgbClr val="D58038"/>
              </a:solidFill>
            </a:endParaRPr>
          </a:p>
          <a:p>
            <a:pPr fontAlgn="auto">
              <a:lnSpc>
                <a:spcPct val="110000"/>
              </a:lnSpc>
              <a:spcAft>
                <a:spcPts val="0"/>
              </a:spcAft>
            </a:pPr>
            <a:endParaRPr lang="en-GB" b="1" spc="-20" dirty="0">
              <a:solidFill>
                <a:srgbClr val="D58038"/>
              </a:solidFill>
            </a:endParaRPr>
          </a:p>
          <a:p>
            <a:pPr fontAlgn="auto">
              <a:lnSpc>
                <a:spcPct val="110000"/>
              </a:lnSpc>
              <a:spcAft>
                <a:spcPts val="0"/>
              </a:spcAft>
            </a:pPr>
            <a:endParaRPr lang="en-GB" b="1" spc="-20" dirty="0">
              <a:solidFill>
                <a:srgbClr val="D58038"/>
              </a:solidFill>
            </a:endParaRPr>
          </a:p>
          <a:p>
            <a:pPr fontAlgn="auto">
              <a:lnSpc>
                <a:spcPct val="110000"/>
              </a:lnSpc>
              <a:spcAft>
                <a:spcPts val="0"/>
              </a:spcAft>
            </a:pPr>
            <a:endParaRPr lang="en-GB" b="1" spc="-20" dirty="0">
              <a:solidFill>
                <a:srgbClr val="D58038"/>
              </a:solidFill>
            </a:endParaRPr>
          </a:p>
          <a:p>
            <a:pPr fontAlgn="auto">
              <a:lnSpc>
                <a:spcPct val="110000"/>
              </a:lnSpc>
              <a:spcAft>
                <a:spcPts val="0"/>
              </a:spcAft>
            </a:pPr>
            <a:endParaRPr lang="en-GB" b="1" spc="-20" dirty="0">
              <a:solidFill>
                <a:srgbClr val="D58038"/>
              </a:solidFill>
            </a:endParaRPr>
          </a:p>
          <a:p>
            <a:pPr fontAlgn="auto">
              <a:lnSpc>
                <a:spcPts val="2100"/>
              </a:lnSpc>
              <a:spcAft>
                <a:spcPts val="0"/>
              </a:spcAft>
            </a:pPr>
            <a:r>
              <a:rPr lang="en-GB" sz="2400" b="1" spc="-20" dirty="0">
                <a:solidFill>
                  <a:srgbClr val="D58038"/>
                </a:solidFill>
              </a:rPr>
              <a:t>1 in 3</a:t>
            </a:r>
            <a:br>
              <a:rPr lang="en-GB" b="1" spc="-20" dirty="0">
                <a:solidFill>
                  <a:srgbClr val="D58038"/>
                </a:solidFill>
              </a:rPr>
            </a:br>
            <a:r>
              <a:rPr lang="en-GB" b="1" spc="-20" dirty="0">
                <a:solidFill>
                  <a:srgbClr val="D58038"/>
                </a:solidFill>
              </a:rPr>
              <a:t>Around 1 in 3 people </a:t>
            </a:r>
            <a:r>
              <a:rPr lang="en-GB" spc="-20" dirty="0">
                <a:solidFill>
                  <a:srgbClr val="D58038"/>
                </a:solidFill>
              </a:rPr>
              <a:t>who</a:t>
            </a:r>
            <a:br>
              <a:rPr lang="en-GB" spc="-20" dirty="0">
                <a:solidFill>
                  <a:srgbClr val="D58038"/>
                </a:solidFill>
              </a:rPr>
            </a:br>
            <a:r>
              <a:rPr lang="en-GB" spc="-20" dirty="0">
                <a:solidFill>
                  <a:srgbClr val="D58038"/>
                </a:solidFill>
              </a:rPr>
              <a:t>die by suicide are known to mental health services</a:t>
            </a:r>
          </a:p>
        </p:txBody>
      </p:sp>
      <p:sp>
        <p:nvSpPr>
          <p:cNvPr id="12" name="Content Placeholder 8">
            <a:extLst>
              <a:ext uri="{FF2B5EF4-FFF2-40B4-BE49-F238E27FC236}">
                <a16:creationId xmlns:a16="http://schemas.microsoft.com/office/drawing/2014/main" id="{98AE93D5-31CF-42D3-AA7D-604E976027A7}"/>
              </a:ext>
            </a:extLst>
          </p:cNvPr>
          <p:cNvSpPr txBox="1">
            <a:spLocks/>
          </p:cNvSpPr>
          <p:nvPr/>
        </p:nvSpPr>
        <p:spPr>
          <a:xfrm>
            <a:off x="3714157" y="4034659"/>
            <a:ext cx="5167809" cy="1721378"/>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2100"/>
              </a:lnSpc>
              <a:spcAft>
                <a:spcPts val="0"/>
              </a:spcAft>
            </a:pPr>
            <a:r>
              <a:rPr lang="en-GB" sz="2400" b="1" spc="-20" dirty="0">
                <a:solidFill>
                  <a:srgbClr val="00B092"/>
                </a:solidFill>
              </a:rPr>
              <a:t>Self-harm</a:t>
            </a:r>
            <a:r>
              <a:rPr lang="en-GB" spc="-20" dirty="0">
                <a:solidFill>
                  <a:srgbClr val="00B092"/>
                </a:solidFill>
              </a:rPr>
              <a:t>: 50% of people who die by suicide had a history of self-harm</a:t>
            </a:r>
            <a:endParaRPr lang="en-GB" b="1" spc="-20" dirty="0">
              <a:solidFill>
                <a:srgbClr val="00B092"/>
              </a:solidFill>
            </a:endParaRPr>
          </a:p>
        </p:txBody>
      </p:sp>
      <p:sp>
        <p:nvSpPr>
          <p:cNvPr id="17" name="Content Placeholder 8">
            <a:extLst>
              <a:ext uri="{FF2B5EF4-FFF2-40B4-BE49-F238E27FC236}">
                <a16:creationId xmlns:a16="http://schemas.microsoft.com/office/drawing/2014/main" id="{4E8A5406-7C65-4599-96E1-1355DF538ECF}"/>
              </a:ext>
            </a:extLst>
          </p:cNvPr>
          <p:cNvSpPr>
            <a:spLocks noGrp="1"/>
          </p:cNvSpPr>
          <p:nvPr>
            <p:ph idx="1"/>
          </p:nvPr>
        </p:nvSpPr>
        <p:spPr>
          <a:xfrm>
            <a:off x="3685591" y="1847021"/>
            <a:ext cx="5167809" cy="1997999"/>
          </a:xfrm>
          <a:solidFill>
            <a:srgbClr val="F2FBFA"/>
          </a:solidFill>
        </p:spPr>
        <p:txBody>
          <a:bodyPr lIns="108000" tIns="72000" rIns="72000" bIns="36000">
            <a:normAutofit/>
          </a:bodyPr>
          <a:lstStyle/>
          <a:p>
            <a:pPr marL="0" lvl="2" indent="0">
              <a:lnSpc>
                <a:spcPts val="2100"/>
              </a:lnSpc>
              <a:spcAft>
                <a:spcPts val="0"/>
              </a:spcAft>
              <a:buNone/>
            </a:pPr>
            <a:r>
              <a:rPr lang="en-GB" sz="2400" b="1" spc="-20" dirty="0">
                <a:solidFill>
                  <a:srgbClr val="00B092"/>
                </a:solidFill>
              </a:rPr>
              <a:t>Occupation: </a:t>
            </a:r>
            <a:r>
              <a:rPr lang="en-GB" spc="-20" dirty="0">
                <a:solidFill>
                  <a:srgbClr val="00B092"/>
                </a:solidFill>
              </a:rPr>
              <a:t>Men in lowest skilled occupations had a 44% higher risk of suicide and men and women who are managers, directors and senior officials have a 70% lower risk</a:t>
            </a:r>
          </a:p>
        </p:txBody>
      </p:sp>
      <p:pic>
        <p:nvPicPr>
          <p:cNvPr id="9" name="Picture 8" descr="A close up of a logo&#10;&#10;Description generated with very high confidence">
            <a:extLst>
              <a:ext uri="{FF2B5EF4-FFF2-40B4-BE49-F238E27FC236}">
                <a16:creationId xmlns:a16="http://schemas.microsoft.com/office/drawing/2014/main" id="{B22C6BF6-E8A6-4933-8D52-EDD2A43315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3" t="36593" r="-8813" b="40259"/>
          <a:stretch/>
        </p:blipFill>
        <p:spPr>
          <a:xfrm>
            <a:off x="640751" y="2672240"/>
            <a:ext cx="2935238" cy="955634"/>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46A462C0-709B-4D05-92BD-CED36A6428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632" r="20450"/>
          <a:stretch/>
        </p:blipFill>
        <p:spPr>
          <a:xfrm>
            <a:off x="3923928" y="4713729"/>
            <a:ext cx="4316162" cy="1156495"/>
          </a:xfrm>
          <a:prstGeom prst="rect">
            <a:avLst/>
          </a:prstGeom>
        </p:spPr>
      </p:pic>
      <p:sp>
        <p:nvSpPr>
          <p:cNvPr id="2" name="Title 1"/>
          <p:cNvSpPr>
            <a:spLocks noGrp="1"/>
          </p:cNvSpPr>
          <p:nvPr>
            <p:ph type="title"/>
          </p:nvPr>
        </p:nvSpPr>
        <p:spPr/>
        <p:txBody>
          <a:bodyPr>
            <a:normAutofit/>
          </a:bodyPr>
          <a:lstStyle/>
          <a:p>
            <a:r>
              <a:rPr lang="en-GB" dirty="0"/>
              <a:t>There are specific factors </a:t>
            </a:r>
            <a:br>
              <a:rPr lang="en-GB" dirty="0"/>
            </a:br>
            <a:r>
              <a:rPr lang="en-GB" dirty="0"/>
              <a:t>that increase the risk of suicide</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a:off x="628650" y="1850400"/>
            <a:ext cx="2935238" cy="0"/>
          </a:xfrm>
          <a:prstGeom prst="line">
            <a:avLst/>
          </a:prstGeom>
          <a:ln w="28575">
            <a:solidFill>
              <a:srgbClr val="D5813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D0BC8A-B4DB-468C-8864-7E944532AF98}"/>
              </a:ext>
            </a:extLst>
          </p:cNvPr>
          <p:cNvCxnSpPr/>
          <p:nvPr/>
        </p:nvCxnSpPr>
        <p:spPr>
          <a:xfrm>
            <a:off x="3708000" y="1850400"/>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54D3A4-8733-4E96-BDEE-9124A167A0E3}"/>
              </a:ext>
            </a:extLst>
          </p:cNvPr>
          <p:cNvCxnSpPr/>
          <p:nvPr/>
        </p:nvCxnSpPr>
        <p:spPr>
          <a:xfrm>
            <a:off x="3707903" y="4006815"/>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7DE5D8C-334A-421D-90D6-6BB30F155D77}"/>
              </a:ext>
            </a:extLst>
          </p:cNvPr>
          <p:cNvSpPr>
            <a:spLocks noGrp="1"/>
          </p:cNvSpPr>
          <p:nvPr>
            <p:ph type="sldNum" sz="quarter" idx="12"/>
          </p:nvPr>
        </p:nvSpPr>
        <p:spPr/>
        <p:txBody>
          <a:bodyPr/>
          <a:lstStyle/>
          <a:p>
            <a:fld id="{E214824C-0A41-4C12-9CCA-27FE7B02A77E}" type="slidenum">
              <a:rPr lang="en-GB" smtClean="0"/>
              <a:t>13</a:t>
            </a:fld>
            <a:endParaRPr lang="en-GB" dirty="0"/>
          </a:p>
        </p:txBody>
      </p:sp>
    </p:spTree>
    <p:extLst>
      <p:ext uri="{BB962C8B-B14F-4D97-AF65-F5344CB8AC3E}">
        <p14:creationId xmlns:p14="http://schemas.microsoft.com/office/powerpoint/2010/main" val="370480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4E8A5406-7C65-4599-96E1-1355DF538ECF}"/>
              </a:ext>
            </a:extLst>
          </p:cNvPr>
          <p:cNvSpPr>
            <a:spLocks noGrp="1"/>
          </p:cNvSpPr>
          <p:nvPr>
            <p:ph idx="1"/>
          </p:nvPr>
        </p:nvSpPr>
        <p:spPr>
          <a:xfrm>
            <a:off x="628650" y="1831632"/>
            <a:ext cx="3655318" cy="3984967"/>
          </a:xfrm>
          <a:solidFill>
            <a:srgbClr val="F2FBFA"/>
          </a:solidFill>
        </p:spPr>
        <p:txBody>
          <a:bodyPr lIns="108000" tIns="72000" rIns="72000" bIns="36000">
            <a:normAutofit/>
          </a:bodyPr>
          <a:lstStyle/>
          <a:p>
            <a:r>
              <a:rPr lang="en-GB" spc="-20" dirty="0">
                <a:solidFill>
                  <a:srgbClr val="00B092"/>
                </a:solidFill>
              </a:rPr>
              <a:t>“Preventing suicide is a jigsaw, which requires many pieces </a:t>
            </a:r>
            <a:br>
              <a:rPr lang="en-GB" spc="-20" dirty="0">
                <a:solidFill>
                  <a:srgbClr val="00B092"/>
                </a:solidFill>
              </a:rPr>
            </a:br>
            <a:r>
              <a:rPr lang="en-GB" spc="-20" dirty="0">
                <a:solidFill>
                  <a:srgbClr val="00B092"/>
                </a:solidFill>
              </a:rPr>
              <a:t>to come together.” </a:t>
            </a:r>
          </a:p>
          <a:p>
            <a:endParaRPr lang="en-GB" spc="-20" dirty="0">
              <a:solidFill>
                <a:srgbClr val="00B092"/>
              </a:solidFill>
            </a:endParaRPr>
          </a:p>
          <a:p>
            <a:pPr>
              <a:lnSpc>
                <a:spcPts val="1060"/>
              </a:lnSpc>
              <a:spcBef>
                <a:spcPts val="600"/>
              </a:spcBef>
              <a:spcAft>
                <a:spcPts val="300"/>
              </a:spcAft>
            </a:pPr>
            <a:r>
              <a:rPr lang="en-GB" spc="-20" dirty="0">
                <a:solidFill>
                  <a:srgbClr val="00B092"/>
                </a:solidFill>
              </a:rPr>
              <a:t>Professor Jim McManus </a:t>
            </a:r>
          </a:p>
          <a:p>
            <a:pPr>
              <a:lnSpc>
                <a:spcPts val="1060"/>
              </a:lnSpc>
              <a:spcBef>
                <a:spcPts val="600"/>
              </a:spcBef>
              <a:spcAft>
                <a:spcPts val="300"/>
              </a:spcAft>
            </a:pPr>
            <a:r>
              <a:rPr lang="en-GB" sz="1600" spc="-20" dirty="0">
                <a:solidFill>
                  <a:srgbClr val="00B092"/>
                </a:solidFill>
              </a:rPr>
              <a:t>Director of Public Health </a:t>
            </a:r>
          </a:p>
          <a:p>
            <a:pPr>
              <a:lnSpc>
                <a:spcPts val="1060"/>
              </a:lnSpc>
              <a:spcBef>
                <a:spcPts val="600"/>
              </a:spcBef>
              <a:spcAft>
                <a:spcPts val="300"/>
              </a:spcAft>
            </a:pPr>
            <a:r>
              <a:rPr lang="en-GB" sz="1600" spc="-20" dirty="0">
                <a:solidFill>
                  <a:srgbClr val="00B092"/>
                </a:solidFill>
              </a:rPr>
              <a:t>Hertfordshire County Council</a:t>
            </a:r>
          </a:p>
        </p:txBody>
      </p:sp>
      <p:sp>
        <p:nvSpPr>
          <p:cNvPr id="2" name="Title 1"/>
          <p:cNvSpPr>
            <a:spLocks noGrp="1"/>
          </p:cNvSpPr>
          <p:nvPr>
            <p:ph type="title"/>
          </p:nvPr>
        </p:nvSpPr>
        <p:spPr/>
        <p:txBody>
          <a:bodyPr>
            <a:normAutofit/>
          </a:bodyPr>
          <a:lstStyle/>
          <a:p>
            <a:r>
              <a:rPr lang="en-GB" dirty="0"/>
              <a:t>Suicide is everybody’s business</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31632"/>
            <a:ext cx="3655318" cy="18768"/>
          </a:xfrm>
          <a:prstGeom prst="line">
            <a:avLst/>
          </a:prstGeom>
          <a:ln w="28575">
            <a:solidFill>
              <a:srgbClr val="00A55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C0A8FC-CA53-4066-8CA1-7193C1F9FAFC}"/>
              </a:ext>
            </a:extLst>
          </p:cNvPr>
          <p:cNvCxnSpPr/>
          <p:nvPr/>
        </p:nvCxnSpPr>
        <p:spPr>
          <a:xfrm>
            <a:off x="4572644" y="1831632"/>
            <a:ext cx="3743772" cy="18768"/>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pic>
        <p:nvPicPr>
          <p:cNvPr id="18" name="Graphic 17" descr="Puzzle">
            <a:extLst>
              <a:ext uri="{FF2B5EF4-FFF2-40B4-BE49-F238E27FC236}">
                <a16:creationId xmlns:a16="http://schemas.microsoft.com/office/drawing/2014/main" id="{D0703B5F-7ABB-4748-9048-9989202E4C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645246">
            <a:off x="1956165" y="4145655"/>
            <a:ext cx="1438130" cy="1438130"/>
          </a:xfrm>
          <a:prstGeom prst="rect">
            <a:avLst/>
          </a:prstGeom>
        </p:spPr>
      </p:pic>
      <p:pic>
        <p:nvPicPr>
          <p:cNvPr id="19" name="Graphic 18" descr="Puzzle">
            <a:extLst>
              <a:ext uri="{FF2B5EF4-FFF2-40B4-BE49-F238E27FC236}">
                <a16:creationId xmlns:a16="http://schemas.microsoft.com/office/drawing/2014/main" id="{DA3F44AF-67A0-4DDD-9530-94F776EBBDA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6589102">
            <a:off x="2644635" y="4318209"/>
            <a:ext cx="1438130" cy="1438130"/>
          </a:xfrm>
          <a:prstGeom prst="rect">
            <a:avLst/>
          </a:prstGeom>
        </p:spPr>
      </p:pic>
      <p:sp>
        <p:nvSpPr>
          <p:cNvPr id="25" name="Slide Number Placeholder 24">
            <a:extLst>
              <a:ext uri="{FF2B5EF4-FFF2-40B4-BE49-F238E27FC236}">
                <a16:creationId xmlns:a16="http://schemas.microsoft.com/office/drawing/2014/main" id="{2CB8FF3C-284F-4523-8B2D-770C7F79A3E7}"/>
              </a:ext>
            </a:extLst>
          </p:cNvPr>
          <p:cNvSpPr>
            <a:spLocks noGrp="1"/>
          </p:cNvSpPr>
          <p:nvPr>
            <p:ph type="sldNum" sz="quarter" idx="12"/>
          </p:nvPr>
        </p:nvSpPr>
        <p:spPr/>
        <p:txBody>
          <a:bodyPr/>
          <a:lstStyle/>
          <a:p>
            <a:fld id="{E214824C-0A41-4C12-9CCA-27FE7B02A77E}" type="slidenum">
              <a:rPr lang="en-GB" smtClean="0"/>
              <a:t>14</a:t>
            </a:fld>
            <a:endParaRPr lang="en-GB" dirty="0"/>
          </a:p>
        </p:txBody>
      </p:sp>
      <p:pic>
        <p:nvPicPr>
          <p:cNvPr id="12" name="Picture 11" descr="A close up of a logo&#10;&#10;Description generated with very high confidence">
            <a:extLst>
              <a:ext uri="{FF2B5EF4-FFF2-40B4-BE49-F238E27FC236}">
                <a16:creationId xmlns:a16="http://schemas.microsoft.com/office/drawing/2014/main" id="{2B9B2782-B953-4883-87FC-B3BD0B539C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585" t="2418" r="1977" b="10962"/>
          <a:stretch/>
        </p:blipFill>
        <p:spPr>
          <a:xfrm>
            <a:off x="4572644" y="1911960"/>
            <a:ext cx="3743772" cy="3893304"/>
          </a:xfrm>
          <a:prstGeom prst="rect">
            <a:avLst/>
          </a:prstGeom>
        </p:spPr>
      </p:pic>
    </p:spTree>
    <p:extLst>
      <p:ext uri="{BB962C8B-B14F-4D97-AF65-F5344CB8AC3E}">
        <p14:creationId xmlns:p14="http://schemas.microsoft.com/office/powerpoint/2010/main" val="100833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6213" r="11345"/>
          <a:stretch/>
        </p:blipFill>
        <p:spPr bwMode="auto">
          <a:xfrm>
            <a:off x="3707999" y="1850400"/>
            <a:ext cx="5148002" cy="399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256F49D-3638-4F3A-8FA3-EDFA1A25106F}"/>
              </a:ext>
            </a:extLst>
          </p:cNvPr>
          <p:cNvSpPr/>
          <p:nvPr/>
        </p:nvSpPr>
        <p:spPr>
          <a:xfrm>
            <a:off x="3708001" y="1843675"/>
            <a:ext cx="5148000" cy="3999266"/>
          </a:xfrm>
          <a:prstGeom prst="rect">
            <a:avLst/>
          </a:prstGeom>
          <a:solidFill>
            <a:srgbClr val="F2FBFA">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t>Restricting access </a:t>
            </a:r>
            <a:br>
              <a:rPr lang="en-GB" dirty="0"/>
            </a:br>
            <a:r>
              <a:rPr lang="en-GB" dirty="0"/>
              <a:t>to the means for suicide works </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18" name="Content Placeholder 8">
            <a:extLst>
              <a:ext uri="{FF2B5EF4-FFF2-40B4-BE49-F238E27FC236}">
                <a16:creationId xmlns:a16="http://schemas.microsoft.com/office/drawing/2014/main" id="{747A3381-8E04-4EFE-A6D9-ADA75072C1F1}"/>
              </a:ext>
            </a:extLst>
          </p:cNvPr>
          <p:cNvSpPr>
            <a:spLocks noGrp="1"/>
          </p:cNvSpPr>
          <p:nvPr>
            <p:ph idx="1"/>
          </p:nvPr>
        </p:nvSpPr>
        <p:spPr>
          <a:xfrm>
            <a:off x="628650" y="1831632"/>
            <a:ext cx="2935238" cy="3984967"/>
          </a:xfrm>
          <a:solidFill>
            <a:srgbClr val="F2FBFA"/>
          </a:solidFill>
        </p:spPr>
        <p:txBody>
          <a:bodyPr lIns="108000" tIns="72000" rIns="72000" bIns="36000">
            <a:normAutofit/>
          </a:bodyPr>
          <a:lstStyle/>
          <a:p>
            <a:r>
              <a:rPr lang="en-GB" spc="-20" dirty="0">
                <a:solidFill>
                  <a:schemeClr val="accent5"/>
                </a:solidFill>
              </a:rPr>
              <a:t>This is one of the most evidenced aspects of suicide prevention and can include physical restrictions, as well as improving opportunities </a:t>
            </a:r>
            <a:br>
              <a:rPr lang="en-GB" spc="-20" dirty="0">
                <a:solidFill>
                  <a:schemeClr val="accent5"/>
                </a:solidFill>
              </a:rPr>
            </a:br>
            <a:r>
              <a:rPr lang="en-GB" spc="-20" dirty="0">
                <a:solidFill>
                  <a:schemeClr val="accent5"/>
                </a:solidFill>
              </a:rPr>
              <a:t>for intervention.</a:t>
            </a:r>
          </a:p>
          <a:p>
            <a:endParaRPr lang="en-GB" spc="-20" dirty="0">
              <a:solidFill>
                <a:schemeClr val="tx1"/>
              </a:solidFill>
            </a:endParaRPr>
          </a:p>
        </p:txBody>
      </p:sp>
      <p:cxnSp>
        <p:nvCxnSpPr>
          <p:cNvPr id="19" name="Straight Connector 18">
            <a:extLst>
              <a:ext uri="{FF2B5EF4-FFF2-40B4-BE49-F238E27FC236}">
                <a16:creationId xmlns:a16="http://schemas.microsoft.com/office/drawing/2014/main" id="{FD802391-BBFD-4801-9563-265550A298C3}"/>
              </a:ext>
            </a:extLst>
          </p:cNvPr>
          <p:cNvCxnSpPr/>
          <p:nvPr/>
        </p:nvCxnSpPr>
        <p:spPr>
          <a:xfrm>
            <a:off x="628650" y="1850400"/>
            <a:ext cx="2935238" cy="0"/>
          </a:xfrm>
          <a:prstGeom prst="line">
            <a:avLst/>
          </a:prstGeom>
          <a:ln w="28575">
            <a:solidFill>
              <a:srgbClr val="00A55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48CFEB-75F9-4821-B4C0-CD6A75B3F6C8}"/>
              </a:ext>
            </a:extLst>
          </p:cNvPr>
          <p:cNvCxnSpPr/>
          <p:nvPr/>
        </p:nvCxnSpPr>
        <p:spPr>
          <a:xfrm>
            <a:off x="3708000" y="1850400"/>
            <a:ext cx="5148000" cy="0"/>
          </a:xfrm>
          <a:prstGeom prst="line">
            <a:avLst/>
          </a:prstGeom>
          <a:ln w="28575">
            <a:solidFill>
              <a:srgbClr val="00A55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9573F92-6433-40E8-81BB-613957CD08E3}"/>
              </a:ext>
            </a:extLst>
          </p:cNvPr>
          <p:cNvSpPr>
            <a:spLocks noGrp="1"/>
          </p:cNvSpPr>
          <p:nvPr>
            <p:ph type="sldNum" sz="quarter" idx="12"/>
          </p:nvPr>
        </p:nvSpPr>
        <p:spPr/>
        <p:txBody>
          <a:bodyPr/>
          <a:lstStyle/>
          <a:p>
            <a:fld id="{E214824C-0A41-4C12-9CCA-27FE7B02A77E}" type="slidenum">
              <a:rPr lang="en-GB" smtClean="0"/>
              <a:t>15</a:t>
            </a:fld>
            <a:endParaRPr lang="en-GB" dirty="0"/>
          </a:p>
        </p:txBody>
      </p:sp>
    </p:spTree>
    <p:extLst>
      <p:ext uri="{BB962C8B-B14F-4D97-AF65-F5344CB8AC3E}">
        <p14:creationId xmlns:p14="http://schemas.microsoft.com/office/powerpoint/2010/main" val="870705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ED3BF366-3ECA-424B-B9C4-764E04723194}"/>
              </a:ext>
            </a:extLst>
          </p:cNvPr>
          <p:cNvSpPr txBox="1">
            <a:spLocks/>
          </p:cNvSpPr>
          <p:nvPr/>
        </p:nvSpPr>
        <p:spPr>
          <a:xfrm>
            <a:off x="626536" y="2066424"/>
            <a:ext cx="3369400" cy="3978759"/>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800"/>
              </a:lnSpc>
              <a:spcAft>
                <a:spcPts val="0"/>
              </a:spcAft>
            </a:pPr>
            <a:r>
              <a:rPr lang="en-GB" sz="1600" spc="-20" dirty="0">
                <a:solidFill>
                  <a:srgbClr val="00B092"/>
                </a:solidFill>
              </a:rPr>
              <a:t>Friends and relatives of people </a:t>
            </a:r>
            <a:br>
              <a:rPr lang="en-GB" sz="1600" spc="-20" dirty="0">
                <a:solidFill>
                  <a:srgbClr val="00B092"/>
                </a:solidFill>
              </a:rPr>
            </a:br>
            <a:r>
              <a:rPr lang="en-GB" sz="1600" spc="-20" dirty="0">
                <a:solidFill>
                  <a:srgbClr val="00B092"/>
                </a:solidFill>
              </a:rPr>
              <a:t>who die by suicide have a 1 in 10 </a:t>
            </a:r>
            <a:br>
              <a:rPr lang="en-GB" sz="1600" spc="-20" dirty="0">
                <a:solidFill>
                  <a:srgbClr val="00B092"/>
                </a:solidFill>
              </a:rPr>
            </a:br>
            <a:r>
              <a:rPr lang="en-GB" sz="1600" spc="-20" dirty="0">
                <a:solidFill>
                  <a:srgbClr val="00B092"/>
                </a:solidFill>
              </a:rPr>
              <a:t>risk of making a suicide attempt </a:t>
            </a:r>
            <a:br>
              <a:rPr lang="en-GB" sz="1600" spc="-20" dirty="0">
                <a:solidFill>
                  <a:srgbClr val="00B092"/>
                </a:solidFill>
              </a:rPr>
            </a:br>
            <a:r>
              <a:rPr lang="en-GB" sz="1600" spc="-20" dirty="0">
                <a:solidFill>
                  <a:srgbClr val="00B092"/>
                </a:solidFill>
              </a:rPr>
              <a:t>after their loss</a:t>
            </a:r>
          </a:p>
        </p:txBody>
      </p:sp>
      <p:pic>
        <p:nvPicPr>
          <p:cNvPr id="6" name="Picture 5" descr="A screenshot of a cell phone&#10;&#10;Description generated with high confidence">
            <a:extLst>
              <a:ext uri="{FF2B5EF4-FFF2-40B4-BE49-F238E27FC236}">
                <a16:creationId xmlns:a16="http://schemas.microsoft.com/office/drawing/2014/main" id="{50AE1241-3124-4146-B19F-F1E74112A9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55" t="4651" r="4650"/>
          <a:stretch/>
        </p:blipFill>
        <p:spPr>
          <a:xfrm>
            <a:off x="1105646" y="3573312"/>
            <a:ext cx="2090714" cy="2471871"/>
          </a:xfrm>
          <a:prstGeom prst="rect">
            <a:avLst/>
          </a:prstGeom>
        </p:spPr>
      </p:pic>
      <p:sp>
        <p:nvSpPr>
          <p:cNvPr id="2" name="Title 1"/>
          <p:cNvSpPr>
            <a:spLocks noGrp="1"/>
          </p:cNvSpPr>
          <p:nvPr>
            <p:ph type="title"/>
          </p:nvPr>
        </p:nvSpPr>
        <p:spPr/>
        <p:txBody>
          <a:bodyPr>
            <a:normAutofit fontScale="90000"/>
          </a:bodyPr>
          <a:lstStyle/>
          <a:p>
            <a:pPr>
              <a:lnSpc>
                <a:spcPts val="3500"/>
              </a:lnSpc>
            </a:pPr>
            <a:r>
              <a:rPr lang="en-GB" dirty="0"/>
              <a:t>Supporting people bereaved by suicide </a:t>
            </a:r>
            <a:br>
              <a:rPr lang="en-GB" dirty="0"/>
            </a:br>
            <a:r>
              <a:rPr lang="en-GB" dirty="0"/>
              <a:t>is an important component of suicide prevention strategies</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9" name="Straight Connector 8">
            <a:extLst>
              <a:ext uri="{FF2B5EF4-FFF2-40B4-BE49-F238E27FC236}">
                <a16:creationId xmlns:a16="http://schemas.microsoft.com/office/drawing/2014/main" id="{80416FDD-BACB-4B7B-A955-C6E000D547D2}"/>
              </a:ext>
            </a:extLst>
          </p:cNvPr>
          <p:cNvCxnSpPr/>
          <p:nvPr/>
        </p:nvCxnSpPr>
        <p:spPr>
          <a:xfrm>
            <a:off x="611560" y="2060848"/>
            <a:ext cx="3384376" cy="5576"/>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66243E-B012-4532-8808-6AFBC0F3C1EF}"/>
              </a:ext>
            </a:extLst>
          </p:cNvPr>
          <p:cNvCxnSpPr/>
          <p:nvPr/>
        </p:nvCxnSpPr>
        <p:spPr>
          <a:xfrm>
            <a:off x="4515192" y="2017435"/>
            <a:ext cx="3369400" cy="25094"/>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0901BDF-A511-4F09-848D-46B93B9F0633}"/>
              </a:ext>
            </a:extLst>
          </p:cNvPr>
          <p:cNvSpPr>
            <a:spLocks noGrp="1"/>
          </p:cNvSpPr>
          <p:nvPr>
            <p:ph type="sldNum" sz="quarter" idx="12"/>
          </p:nvPr>
        </p:nvSpPr>
        <p:spPr/>
        <p:txBody>
          <a:bodyPr/>
          <a:lstStyle/>
          <a:p>
            <a:fld id="{E214824C-0A41-4C12-9CCA-27FE7B02A77E}" type="slidenum">
              <a:rPr lang="en-GB" smtClean="0"/>
              <a:t>16</a:t>
            </a:fld>
            <a:endParaRPr lang="en-GB" dirty="0"/>
          </a:p>
        </p:txBody>
      </p:sp>
      <p:sp>
        <p:nvSpPr>
          <p:cNvPr id="16" name="Content Placeholder 8">
            <a:extLst>
              <a:ext uri="{FF2B5EF4-FFF2-40B4-BE49-F238E27FC236}">
                <a16:creationId xmlns:a16="http://schemas.microsoft.com/office/drawing/2014/main" id="{ED3BF366-3ECA-424B-B9C4-764E04723194}"/>
              </a:ext>
            </a:extLst>
          </p:cNvPr>
          <p:cNvSpPr txBox="1">
            <a:spLocks/>
          </p:cNvSpPr>
          <p:nvPr/>
        </p:nvSpPr>
        <p:spPr>
          <a:xfrm>
            <a:off x="4515192" y="2042529"/>
            <a:ext cx="3369400" cy="3978759"/>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ts val="1800"/>
              </a:lnSpc>
              <a:spcAft>
                <a:spcPts val="0"/>
              </a:spcAft>
            </a:pPr>
            <a:r>
              <a:rPr lang="en-US" sz="1600" spc="-20" dirty="0">
                <a:solidFill>
                  <a:srgbClr val="00B092"/>
                </a:solidFill>
              </a:rPr>
              <a:t>People bereaved by suicide are 80% more likely to drop out of education or work than their peers, while 8% of young adults bereaved by suicide surveyed had dropped out of an educational course or a job since the death </a:t>
            </a:r>
          </a:p>
        </p:txBody>
      </p:sp>
      <p:pic>
        <p:nvPicPr>
          <p:cNvPr id="17" name="Picture 16" descr="A close up of a logo&#10;&#10;Description generated with high confidence">
            <a:extLst>
              <a:ext uri="{FF2B5EF4-FFF2-40B4-BE49-F238E27FC236}">
                <a16:creationId xmlns:a16="http://schemas.microsoft.com/office/drawing/2014/main" id="{D06B0D0B-B7B2-41CE-8F05-A582E23059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360" t="3951" r="3952" b="8946"/>
          <a:stretch/>
        </p:blipFill>
        <p:spPr>
          <a:xfrm>
            <a:off x="5292080" y="4024985"/>
            <a:ext cx="1800200" cy="1812357"/>
          </a:xfrm>
          <a:prstGeom prst="rect">
            <a:avLst/>
          </a:prstGeom>
        </p:spPr>
      </p:pic>
    </p:spTree>
    <p:extLst>
      <p:ext uri="{BB962C8B-B14F-4D97-AF65-F5344CB8AC3E}">
        <p14:creationId xmlns:p14="http://schemas.microsoft.com/office/powerpoint/2010/main" val="23371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a:extLst>
              <a:ext uri="{FF2B5EF4-FFF2-40B4-BE49-F238E27FC236}">
                <a16:creationId xmlns:a16="http://schemas.microsoft.com/office/drawing/2014/main" id="{D047428B-4E79-4E57-B6F3-CC991DEB3D34}"/>
              </a:ext>
            </a:extLst>
          </p:cNvPr>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3179" t="6268" r="1733" b="17749"/>
          <a:stretch/>
        </p:blipFill>
        <p:spPr>
          <a:xfrm>
            <a:off x="675356" y="1572427"/>
            <a:ext cx="5659594" cy="4376853"/>
          </a:xfrm>
          <a:prstGeom prst="rect">
            <a:avLst/>
          </a:prstGeom>
        </p:spPr>
      </p:pic>
      <p:sp>
        <p:nvSpPr>
          <p:cNvPr id="15" name="Rectangle 14">
            <a:extLst>
              <a:ext uri="{FF2B5EF4-FFF2-40B4-BE49-F238E27FC236}">
                <a16:creationId xmlns:a16="http://schemas.microsoft.com/office/drawing/2014/main" id="{938346CD-A461-45B3-8353-84DBC1E1D5BA}"/>
              </a:ext>
            </a:extLst>
          </p:cNvPr>
          <p:cNvSpPr/>
          <p:nvPr/>
        </p:nvSpPr>
        <p:spPr>
          <a:xfrm>
            <a:off x="638104" y="1528547"/>
            <a:ext cx="5696846" cy="4420733"/>
          </a:xfrm>
          <a:prstGeom prst="rect">
            <a:avLst/>
          </a:prstGeom>
          <a:solidFill>
            <a:srgbClr val="F2FBF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normAutofit/>
          </a:bodyPr>
          <a:lstStyle/>
          <a:p>
            <a:r>
              <a:rPr lang="en-GB" dirty="0"/>
              <a:t>Responsible media reporting </a:t>
            </a:r>
            <a:br>
              <a:rPr lang="en-GB" dirty="0"/>
            </a:br>
            <a:r>
              <a:rPr lang="en-GB" dirty="0"/>
              <a:t>is critical</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8" name="Straight Connector 7">
            <a:extLst>
              <a:ext uri="{FF2B5EF4-FFF2-40B4-BE49-F238E27FC236}">
                <a16:creationId xmlns:a16="http://schemas.microsoft.com/office/drawing/2014/main" id="{03D287B8-0B0F-4831-8846-C8D08DD65684}"/>
              </a:ext>
            </a:extLst>
          </p:cNvPr>
          <p:cNvCxnSpPr/>
          <p:nvPr/>
        </p:nvCxnSpPr>
        <p:spPr>
          <a:xfrm>
            <a:off x="638104" y="1556792"/>
            <a:ext cx="5696846" cy="15635"/>
          </a:xfrm>
          <a:prstGeom prst="line">
            <a:avLst/>
          </a:prstGeom>
          <a:ln w="28575">
            <a:solidFill>
              <a:srgbClr val="00A55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423FFB-83D3-4365-A545-2B401FF7A141}"/>
              </a:ext>
            </a:extLst>
          </p:cNvPr>
          <p:cNvSpPr>
            <a:spLocks noGrp="1"/>
          </p:cNvSpPr>
          <p:nvPr>
            <p:ph type="sldNum" sz="quarter" idx="12"/>
          </p:nvPr>
        </p:nvSpPr>
        <p:spPr/>
        <p:txBody>
          <a:bodyPr/>
          <a:lstStyle/>
          <a:p>
            <a:fld id="{E214824C-0A41-4C12-9CCA-27FE7B02A77E}" type="slidenum">
              <a:rPr lang="en-GB" smtClean="0"/>
              <a:t>17</a:t>
            </a:fld>
            <a:endParaRPr lang="en-GB" dirty="0"/>
          </a:p>
        </p:txBody>
      </p:sp>
    </p:spTree>
    <p:extLst>
      <p:ext uri="{BB962C8B-B14F-4D97-AF65-F5344CB8AC3E}">
        <p14:creationId xmlns:p14="http://schemas.microsoft.com/office/powerpoint/2010/main" val="9012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6054CC-286C-44AE-BCE1-61BD80FA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319141"/>
            <a:ext cx="3533926" cy="1401024"/>
          </a:xfrm>
          <a:prstGeom prst="rect">
            <a:avLst/>
          </a:prstGeom>
        </p:spPr>
      </p:pic>
      <p:sp>
        <p:nvSpPr>
          <p:cNvPr id="2" name="Title 1"/>
          <p:cNvSpPr>
            <a:spLocks noGrp="1"/>
          </p:cNvSpPr>
          <p:nvPr>
            <p:ph type="title"/>
          </p:nvPr>
        </p:nvSpPr>
        <p:spPr/>
        <p:txBody>
          <a:bodyPr>
            <a:normAutofit fontScale="90000"/>
          </a:bodyPr>
          <a:lstStyle/>
          <a:p>
            <a:r>
              <a:rPr lang="en-GB" dirty="0"/>
              <a:t>The social and economic cost to suicide </a:t>
            </a:r>
            <a:br>
              <a:rPr lang="en-GB" dirty="0"/>
            </a:br>
            <a:r>
              <a:rPr lang="en-GB" dirty="0"/>
              <a:t>is substantial and adds to the case for suicide prevention work </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8" name="Straight Connector 7">
            <a:extLst>
              <a:ext uri="{FF2B5EF4-FFF2-40B4-BE49-F238E27FC236}">
                <a16:creationId xmlns:a16="http://schemas.microsoft.com/office/drawing/2014/main" id="{983E13C3-13CB-4A9B-8F83-907A13FC3581}"/>
              </a:ext>
            </a:extLst>
          </p:cNvPr>
          <p:cNvCxnSpPr/>
          <p:nvPr/>
        </p:nvCxnSpPr>
        <p:spPr>
          <a:xfrm flipV="1">
            <a:off x="611560" y="1988840"/>
            <a:ext cx="6048672" cy="23893"/>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pic>
        <p:nvPicPr>
          <p:cNvPr id="11" name="Content Placeholder 8">
            <a:extLst>
              <a:ext uri="{FF2B5EF4-FFF2-40B4-BE49-F238E27FC236}">
                <a16:creationId xmlns:a16="http://schemas.microsoft.com/office/drawing/2014/main" id="{DCED6C1B-B5A9-467C-863B-0D173E6B9B56}"/>
              </a:ext>
            </a:extLst>
          </p:cNvPr>
          <p:cNvPicPr>
            <a:picLocks noChangeAspect="1"/>
          </p:cNvPicPr>
          <p:nvPr/>
        </p:nvPicPr>
        <p:blipFill rotWithShape="1">
          <a:blip r:embed="rId4">
            <a:extLst>
              <a:ext uri="{28A0092B-C50C-407E-A947-70E740481C1C}">
                <a14:useLocalDpi xmlns:a14="http://schemas.microsoft.com/office/drawing/2010/main" val="0"/>
              </a:ext>
            </a:extLst>
          </a:blip>
          <a:srcRect r="18883"/>
          <a:stretch/>
        </p:blipFill>
        <p:spPr>
          <a:xfrm>
            <a:off x="539552" y="3886178"/>
            <a:ext cx="3384279" cy="2002598"/>
          </a:xfrm>
          <a:prstGeom prst="rect">
            <a:avLst/>
          </a:prstGeom>
        </p:spPr>
      </p:pic>
      <p:pic>
        <p:nvPicPr>
          <p:cNvPr id="13" name="Picture 12">
            <a:extLst>
              <a:ext uri="{FF2B5EF4-FFF2-40B4-BE49-F238E27FC236}">
                <a16:creationId xmlns:a16="http://schemas.microsoft.com/office/drawing/2014/main" id="{1E6CAA9D-663A-40E5-8742-0FF3CAE71740}"/>
              </a:ext>
            </a:extLst>
          </p:cNvPr>
          <p:cNvPicPr>
            <a:picLocks noChangeAspect="1"/>
          </p:cNvPicPr>
          <p:nvPr/>
        </p:nvPicPr>
        <p:blipFill rotWithShape="1">
          <a:blip r:embed="rId5">
            <a:extLst>
              <a:ext uri="{28A0092B-C50C-407E-A947-70E740481C1C}">
                <a14:useLocalDpi xmlns:a14="http://schemas.microsoft.com/office/drawing/2010/main" val="0"/>
              </a:ext>
            </a:extLst>
          </a:blip>
          <a:srcRect l="13898" b="5036"/>
          <a:stretch/>
        </p:blipFill>
        <p:spPr>
          <a:xfrm>
            <a:off x="4586879" y="2171934"/>
            <a:ext cx="2073353" cy="2715543"/>
          </a:xfrm>
          <a:prstGeom prst="rect">
            <a:avLst/>
          </a:prstGeom>
        </p:spPr>
      </p:pic>
      <p:sp>
        <p:nvSpPr>
          <p:cNvPr id="3" name="Slide Number Placeholder 2">
            <a:extLst>
              <a:ext uri="{FF2B5EF4-FFF2-40B4-BE49-F238E27FC236}">
                <a16:creationId xmlns:a16="http://schemas.microsoft.com/office/drawing/2014/main" id="{80C934B7-5EA5-43F3-8ACE-979B1F01CFA0}"/>
              </a:ext>
            </a:extLst>
          </p:cNvPr>
          <p:cNvSpPr>
            <a:spLocks noGrp="1"/>
          </p:cNvSpPr>
          <p:nvPr>
            <p:ph type="sldNum" sz="quarter" idx="12"/>
          </p:nvPr>
        </p:nvSpPr>
        <p:spPr/>
        <p:txBody>
          <a:bodyPr/>
          <a:lstStyle/>
          <a:p>
            <a:fld id="{E214824C-0A41-4C12-9CCA-27FE7B02A77E}" type="slidenum">
              <a:rPr lang="en-GB" smtClean="0"/>
              <a:t>18</a:t>
            </a:fld>
            <a:endParaRPr lang="en-GB" dirty="0"/>
          </a:p>
        </p:txBody>
      </p:sp>
    </p:spTree>
    <p:extLst>
      <p:ext uri="{BB962C8B-B14F-4D97-AF65-F5344CB8AC3E}">
        <p14:creationId xmlns:p14="http://schemas.microsoft.com/office/powerpoint/2010/main" val="106021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GB" dirty="0"/>
              <a:t>Understanding data</a:t>
            </a:r>
            <a:endParaRPr lang="en-US" dirty="0"/>
          </a:p>
          <a:p>
            <a:endParaRPr lang="en-GB" dirty="0"/>
          </a:p>
        </p:txBody>
      </p:sp>
      <p:sp>
        <p:nvSpPr>
          <p:cNvPr id="2" name="Title 1"/>
          <p:cNvSpPr>
            <a:spLocks noGrp="1"/>
          </p:cNvSpPr>
          <p:nvPr>
            <p:ph type="ctrTitle"/>
          </p:nvPr>
        </p:nvSpPr>
        <p:spPr/>
        <p:txBody>
          <a:bodyPr/>
          <a:lstStyle/>
          <a:p>
            <a:r>
              <a:rPr lang="en-GB" dirty="0"/>
              <a:t>Section 3</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84E6523F-BFB9-49F2-B0C1-6CE7B9D20135}"/>
              </a:ext>
            </a:extLst>
          </p:cNvPr>
          <p:cNvSpPr>
            <a:spLocks noGrp="1"/>
          </p:cNvSpPr>
          <p:nvPr>
            <p:ph type="sldNum" sz="quarter" idx="12"/>
          </p:nvPr>
        </p:nvSpPr>
        <p:spPr/>
        <p:txBody>
          <a:bodyPr/>
          <a:lstStyle/>
          <a:p>
            <a:fld id="{E214824C-0A41-4C12-9CCA-27FE7B02A77E}" type="slidenum">
              <a:rPr lang="en-GB" smtClean="0"/>
              <a:pPr/>
              <a:t>19</a:t>
            </a:fld>
            <a:endParaRPr lang="en-GB" dirty="0"/>
          </a:p>
        </p:txBody>
      </p:sp>
    </p:spTree>
    <p:extLst>
      <p:ext uri="{BB962C8B-B14F-4D97-AF65-F5344CB8AC3E}">
        <p14:creationId xmlns:p14="http://schemas.microsoft.com/office/powerpoint/2010/main" val="14629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661E8-932D-4C5E-AC3A-DC49E9B154EB}"/>
              </a:ext>
            </a:extLst>
          </p:cNvPr>
          <p:cNvSpPr>
            <a:spLocks noGrp="1"/>
          </p:cNvSpPr>
          <p:nvPr>
            <p:ph type="title"/>
          </p:nvPr>
        </p:nvSpPr>
        <p:spPr/>
        <p:txBody>
          <a:bodyPr/>
          <a:lstStyle/>
          <a:p>
            <a:r>
              <a:rPr lang="en-GB" dirty="0"/>
              <a:t>About this resource</a:t>
            </a:r>
          </a:p>
        </p:txBody>
      </p:sp>
      <p:sp>
        <p:nvSpPr>
          <p:cNvPr id="3" name="Content Placeholder 2">
            <a:extLst>
              <a:ext uri="{FF2B5EF4-FFF2-40B4-BE49-F238E27FC236}">
                <a16:creationId xmlns:a16="http://schemas.microsoft.com/office/drawing/2014/main" id="{EEADDC61-6CC9-40E5-8228-4FEEAD498E60}"/>
              </a:ext>
            </a:extLst>
          </p:cNvPr>
          <p:cNvSpPr>
            <a:spLocks noGrp="1"/>
          </p:cNvSpPr>
          <p:nvPr>
            <p:ph idx="1"/>
          </p:nvPr>
        </p:nvSpPr>
        <p:spPr>
          <a:xfrm>
            <a:off x="583053" y="2002717"/>
            <a:ext cx="8119814" cy="4100597"/>
          </a:xfrm>
        </p:spPr>
        <p:txBody>
          <a:bodyPr>
            <a:noAutofit/>
          </a:bodyPr>
          <a:lstStyle/>
          <a:p>
            <a:r>
              <a:rPr lang="en-GB" sz="2000" dirty="0"/>
              <a:t>This slide set has been produced by Public Health England to support local areas in their suicide prevention planning and action.  It is intended for directors of Public Health, local authority leaders, chief executives and other senior officers and councillors.</a:t>
            </a:r>
          </a:p>
          <a:p>
            <a:r>
              <a:rPr lang="en-GB" sz="2000" dirty="0"/>
              <a:t>Further resources available on PHE and NSPA’s websites: </a:t>
            </a:r>
          </a:p>
          <a:p>
            <a:pPr marL="522900" lvl="2" indent="-342900">
              <a:lnSpc>
                <a:spcPct val="100000"/>
              </a:lnSpc>
              <a:buFont typeface="Arial" charset="0"/>
              <a:buChar char="•"/>
            </a:pPr>
            <a:r>
              <a:rPr lang="en-US" sz="1650" dirty="0">
                <a:solidFill>
                  <a:schemeClr val="bg2"/>
                </a:solidFill>
                <a:hlinkClick r:id="rId3"/>
              </a:rPr>
              <a:t>Local suicide prevention planning: a practice resource</a:t>
            </a:r>
            <a:endParaRPr lang="en-US" sz="1650" dirty="0">
              <a:solidFill>
                <a:schemeClr val="bg2"/>
              </a:solidFill>
            </a:endParaRPr>
          </a:p>
          <a:p>
            <a:pPr marL="522900" lvl="2" indent="-342900">
              <a:lnSpc>
                <a:spcPct val="100000"/>
              </a:lnSpc>
              <a:buFont typeface="Arial" charset="0"/>
              <a:buChar char="•"/>
            </a:pPr>
            <a:r>
              <a:rPr lang="en-US" sz="1650" dirty="0">
                <a:solidFill>
                  <a:schemeClr val="bg2"/>
                </a:solidFill>
                <a:hlinkClick r:id="rId4"/>
              </a:rPr>
              <a:t>Identifying and responding to suicide clusters and contagion: a practice resource</a:t>
            </a:r>
            <a:endParaRPr lang="en-US" sz="1650" dirty="0">
              <a:solidFill>
                <a:schemeClr val="bg2"/>
              </a:solidFill>
            </a:endParaRPr>
          </a:p>
          <a:p>
            <a:pPr marL="522900" lvl="2" indent="-342900">
              <a:lnSpc>
                <a:spcPct val="100000"/>
              </a:lnSpc>
              <a:buFont typeface="Arial" charset="0"/>
              <a:buChar char="•"/>
            </a:pPr>
            <a:r>
              <a:rPr lang="en-US" sz="1650" dirty="0">
                <a:solidFill>
                  <a:schemeClr val="bg2"/>
                </a:solidFill>
                <a:hlinkClick r:id="rId5"/>
              </a:rPr>
              <a:t>Preventing suicides in public places: a practice resource</a:t>
            </a:r>
            <a:endParaRPr lang="en-US" sz="1650" dirty="0">
              <a:solidFill>
                <a:schemeClr val="bg2"/>
              </a:solidFill>
            </a:endParaRPr>
          </a:p>
          <a:p>
            <a:pPr marL="522900" lvl="2" indent="-342900">
              <a:lnSpc>
                <a:spcPct val="100000"/>
              </a:lnSpc>
              <a:buFont typeface="Arial" charset="0"/>
              <a:buChar char="•"/>
            </a:pPr>
            <a:r>
              <a:rPr lang="en-US" sz="1650" dirty="0">
                <a:solidFill>
                  <a:schemeClr val="bg2"/>
                </a:solidFill>
                <a:hlinkClick r:id="rId6"/>
              </a:rPr>
              <a:t>Preventing suicide among lesbian, gay and bisexual young people</a:t>
            </a:r>
            <a:endParaRPr lang="en-US" sz="1650" dirty="0">
              <a:solidFill>
                <a:schemeClr val="bg2"/>
              </a:solidFill>
            </a:endParaRPr>
          </a:p>
          <a:p>
            <a:pPr lvl="2" indent="0">
              <a:buNone/>
            </a:pPr>
            <a:r>
              <a:rPr lang="en-GB" sz="2000" dirty="0">
                <a:solidFill>
                  <a:schemeClr val="bg2"/>
                </a:solidFill>
              </a:rPr>
              <a:t>Data on suicides by local authority is available in the </a:t>
            </a:r>
            <a:r>
              <a:rPr lang="en-GB" sz="2000" dirty="0">
                <a:solidFill>
                  <a:schemeClr val="bg2"/>
                </a:solidFill>
                <a:hlinkClick r:id="rId7"/>
              </a:rPr>
              <a:t>Suicide Prevention Profile </a:t>
            </a:r>
            <a:r>
              <a:rPr lang="en-GB" sz="2000" dirty="0">
                <a:solidFill>
                  <a:schemeClr val="bg2"/>
                </a:solidFill>
              </a:rPr>
              <a:t>(also referred to as the Fingertips Tool)</a:t>
            </a:r>
          </a:p>
        </p:txBody>
      </p:sp>
      <p:sp>
        <p:nvSpPr>
          <p:cNvPr id="4" name="Footer Placeholder 3">
            <a:extLst>
              <a:ext uri="{FF2B5EF4-FFF2-40B4-BE49-F238E27FC236}">
                <a16:creationId xmlns:a16="http://schemas.microsoft.com/office/drawing/2014/main" id="{756074D1-9B15-49A3-88F4-B7FEFEC8C0C8}"/>
              </a:ext>
            </a:extLst>
          </p:cNvPr>
          <p:cNvSpPr>
            <a:spLocks noGrp="1"/>
          </p:cNvSpPr>
          <p:nvPr>
            <p:ph type="ftr" sz="quarter" idx="11"/>
          </p:nvPr>
        </p:nvSpPr>
        <p:spPr/>
        <p:txBody>
          <a:bodyPr/>
          <a:lstStyle/>
          <a:p>
            <a:r>
              <a:rPr lang="en-GB" dirty="0"/>
              <a:t>Local suicide prevention planning</a:t>
            </a:r>
          </a:p>
        </p:txBody>
      </p:sp>
      <p:sp>
        <p:nvSpPr>
          <p:cNvPr id="6" name="Slide Number Placeholder 5">
            <a:extLst>
              <a:ext uri="{FF2B5EF4-FFF2-40B4-BE49-F238E27FC236}">
                <a16:creationId xmlns:a16="http://schemas.microsoft.com/office/drawing/2014/main" id="{576DD41D-27C7-44C1-9327-B18463097A58}"/>
              </a:ext>
            </a:extLst>
          </p:cNvPr>
          <p:cNvSpPr>
            <a:spLocks noGrp="1"/>
          </p:cNvSpPr>
          <p:nvPr>
            <p:ph type="sldNum" sz="quarter" idx="12"/>
          </p:nvPr>
        </p:nvSpPr>
        <p:spPr/>
        <p:txBody>
          <a:bodyPr/>
          <a:lstStyle/>
          <a:p>
            <a:fld id="{E214824C-0A41-4C12-9CCA-27FE7B02A77E}" type="slidenum">
              <a:rPr lang="en-GB" smtClean="0"/>
              <a:t>2</a:t>
            </a:fld>
            <a:endParaRPr lang="en-GB" dirty="0"/>
          </a:p>
        </p:txBody>
      </p:sp>
    </p:spTree>
    <p:extLst>
      <p:ext uri="{BB962C8B-B14F-4D97-AF65-F5344CB8AC3E}">
        <p14:creationId xmlns:p14="http://schemas.microsoft.com/office/powerpoint/2010/main" val="16199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national and local data</a:t>
            </a:r>
          </a:p>
        </p:txBody>
      </p:sp>
      <p:sp>
        <p:nvSpPr>
          <p:cNvPr id="3" name="Content Placeholder 2"/>
          <p:cNvSpPr>
            <a:spLocks noGrp="1"/>
          </p:cNvSpPr>
          <p:nvPr>
            <p:ph idx="1"/>
          </p:nvPr>
        </p:nvSpPr>
        <p:spPr>
          <a:xfrm>
            <a:off x="628650" y="1992699"/>
            <a:ext cx="3943350" cy="4100597"/>
          </a:xfrm>
        </p:spPr>
        <p:txBody>
          <a:bodyPr/>
          <a:lstStyle/>
          <a:p>
            <a:pPr lvl="1"/>
            <a:r>
              <a:rPr lang="en-GB" b="1" dirty="0"/>
              <a:t>National data:</a:t>
            </a:r>
          </a:p>
          <a:p>
            <a:pPr lvl="2"/>
            <a:r>
              <a:rPr lang="en-GB" dirty="0"/>
              <a:t>ONS data</a:t>
            </a:r>
          </a:p>
          <a:p>
            <a:pPr lvl="2"/>
            <a:r>
              <a:rPr lang="en-GB" dirty="0"/>
              <a:t>Public Health Outcomes Framework</a:t>
            </a:r>
          </a:p>
          <a:p>
            <a:pPr lvl="2"/>
            <a:r>
              <a:rPr lang="en-GB" dirty="0"/>
              <a:t>PHE suicide prevention profile </a:t>
            </a:r>
          </a:p>
          <a:p>
            <a:pPr lvl="2"/>
            <a:r>
              <a:rPr lang="en-GB" dirty="0"/>
              <a:t>Network Rail database</a:t>
            </a:r>
          </a:p>
        </p:txBody>
      </p:sp>
      <p:sp>
        <p:nvSpPr>
          <p:cNvPr id="5" name="Footer Placeholder 4"/>
          <p:cNvSpPr>
            <a:spLocks noGrp="1"/>
          </p:cNvSpPr>
          <p:nvPr>
            <p:ph type="ftr" sz="quarter" idx="11"/>
          </p:nvPr>
        </p:nvSpPr>
        <p:spPr>
          <a:xfrm>
            <a:off x="539848" y="5085184"/>
            <a:ext cx="5141656" cy="365125"/>
          </a:xfrm>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B6DE9A3A-8FF2-47D3-BFB2-FDDB811E482D}"/>
              </a:ext>
            </a:extLst>
          </p:cNvPr>
          <p:cNvSpPr>
            <a:spLocks noGrp="1"/>
          </p:cNvSpPr>
          <p:nvPr>
            <p:ph type="sldNum" sz="quarter" idx="12"/>
          </p:nvPr>
        </p:nvSpPr>
        <p:spPr/>
        <p:txBody>
          <a:bodyPr/>
          <a:lstStyle/>
          <a:p>
            <a:fld id="{E214824C-0A41-4C12-9CCA-27FE7B02A77E}" type="slidenum">
              <a:rPr lang="en-GB" smtClean="0"/>
              <a:t>20</a:t>
            </a:fld>
            <a:endParaRPr lang="en-GB" dirty="0"/>
          </a:p>
        </p:txBody>
      </p:sp>
      <p:sp>
        <p:nvSpPr>
          <p:cNvPr id="7" name="Content Placeholder 2"/>
          <p:cNvSpPr txBox="1">
            <a:spLocks/>
          </p:cNvSpPr>
          <p:nvPr/>
        </p:nvSpPr>
        <p:spPr>
          <a:xfrm>
            <a:off x="4788024" y="1992699"/>
            <a:ext cx="3943350" cy="4100597"/>
          </a:xfrm>
          <a:prstGeom prst="rect">
            <a:avLst/>
          </a:prstGeom>
        </p:spPr>
        <p:txBody>
          <a:bodyPr vert="horz" lIns="0" tIns="0" rIns="0" bIns="0" rtlCol="0" anchor="t" anchorCtr="0">
            <a:normAutofit/>
          </a:bodyPr>
          <a:lstStyle>
            <a:lvl1pPr marL="0" indent="0" algn="l" defTabSz="914400" rtl="0" eaLnBrk="1" latinLnBrk="0" hangingPunct="1">
              <a:lnSpc>
                <a:spcPts val="2400"/>
              </a:lnSpc>
              <a:spcBef>
                <a:spcPts val="0"/>
              </a:spcBef>
              <a:spcAft>
                <a:spcPts val="1200"/>
              </a:spcAft>
              <a:buFont typeface="Arial" panose="020B0604020202020204" pitchFamily="34" charset="0"/>
              <a:buNone/>
              <a:defRPr sz="2100" kern="1200">
                <a:solidFill>
                  <a:schemeClr val="bg2"/>
                </a:solidFill>
                <a:latin typeface="+mn-lt"/>
                <a:ea typeface="+mn-ea"/>
                <a:cs typeface="+mn-cs"/>
              </a:defRPr>
            </a:lvl1pPr>
            <a:lvl2pPr marL="0" indent="0" algn="l" defTabSz="914400" rtl="0" eaLnBrk="1" latinLnBrk="0" hangingPunct="1">
              <a:lnSpc>
                <a:spcPts val="2400"/>
              </a:lnSpc>
              <a:spcBef>
                <a:spcPts val="0"/>
              </a:spcBef>
              <a:spcAft>
                <a:spcPts val="1200"/>
              </a:spcAft>
              <a:buFont typeface="Arial" panose="020B0604020202020204" pitchFamily="34" charset="0"/>
              <a:buNone/>
              <a:defRPr sz="2100" kern="1200">
                <a:solidFill>
                  <a:schemeClr val="tx1"/>
                </a:solidFill>
                <a:latin typeface="+mn-lt"/>
                <a:ea typeface="+mn-ea"/>
                <a:cs typeface="+mn-cs"/>
              </a:defRPr>
            </a:lvl2pPr>
            <a:lvl3pPr marL="180000" indent="-180000" algn="l" defTabSz="914400" rtl="0" eaLnBrk="1" latinLnBrk="0" hangingPunct="1">
              <a:lnSpc>
                <a:spcPts val="2400"/>
              </a:lnSpc>
              <a:spcBef>
                <a:spcPts val="0"/>
              </a:spcBef>
              <a:spcAft>
                <a:spcPts val="1200"/>
              </a:spcAft>
              <a:buClr>
                <a:schemeClr val="bg2"/>
              </a:buClr>
              <a:buSzPct val="130000"/>
              <a:buFont typeface="Arial" panose="020B0604020202020204" pitchFamily="34" charset="0"/>
              <a:buChar char="•"/>
              <a:defRPr sz="21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r>
              <a:rPr lang="en-GB" b="1" dirty="0"/>
              <a:t>Local data:</a:t>
            </a:r>
          </a:p>
          <a:p>
            <a:pPr lvl="2"/>
            <a:r>
              <a:rPr lang="en-GB" dirty="0"/>
              <a:t>Audit of coroner’s records</a:t>
            </a:r>
          </a:p>
          <a:p>
            <a:pPr lvl="2"/>
            <a:r>
              <a:rPr lang="en-GB" dirty="0"/>
              <a:t>Data held by other partners such as primary care and employers</a:t>
            </a:r>
          </a:p>
          <a:p>
            <a:pPr lvl="2"/>
            <a:r>
              <a:rPr lang="en-GB" dirty="0"/>
              <a:t>Real-time suicide surveillance</a:t>
            </a:r>
          </a:p>
        </p:txBody>
      </p:sp>
    </p:spTree>
    <p:extLst>
      <p:ext uri="{BB962C8B-B14F-4D97-AF65-F5344CB8AC3E}">
        <p14:creationId xmlns:p14="http://schemas.microsoft.com/office/powerpoint/2010/main" val="3167457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58" y="1772816"/>
            <a:ext cx="5097592" cy="4029127"/>
          </a:xfrm>
          <a:prstGeom prst="rect">
            <a:avLst/>
          </a:prstGeom>
        </p:spPr>
      </p:pic>
      <p:sp>
        <p:nvSpPr>
          <p:cNvPr id="2" name="Title 1"/>
          <p:cNvSpPr>
            <a:spLocks noGrp="1"/>
          </p:cNvSpPr>
          <p:nvPr>
            <p:ph type="title"/>
          </p:nvPr>
        </p:nvSpPr>
        <p:spPr/>
        <p:txBody>
          <a:bodyPr>
            <a:normAutofit/>
          </a:bodyPr>
          <a:lstStyle/>
          <a:p>
            <a:r>
              <a:rPr lang="en-GB"/>
              <a:t>Suicide prevention profile</a:t>
            </a:r>
            <a:endParaRPr lang="en-GB" dirty="0"/>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9" name="Straight Connector 8">
            <a:extLst>
              <a:ext uri="{FF2B5EF4-FFF2-40B4-BE49-F238E27FC236}">
                <a16:creationId xmlns:a16="http://schemas.microsoft.com/office/drawing/2014/main" id="{437EE6C1-6403-42D4-A901-D45374FF3F68}"/>
              </a:ext>
            </a:extLst>
          </p:cNvPr>
          <p:cNvCxnSpPr/>
          <p:nvPr/>
        </p:nvCxnSpPr>
        <p:spPr>
          <a:xfrm>
            <a:off x="628650" y="1700808"/>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E359115-CD46-4D73-9B72-3397A2ABA9A4}"/>
              </a:ext>
            </a:extLst>
          </p:cNvPr>
          <p:cNvSpPr>
            <a:spLocks noGrp="1"/>
          </p:cNvSpPr>
          <p:nvPr>
            <p:ph type="sldNum" sz="quarter" idx="12"/>
          </p:nvPr>
        </p:nvSpPr>
        <p:spPr/>
        <p:txBody>
          <a:bodyPr/>
          <a:lstStyle/>
          <a:p>
            <a:fld id="{E214824C-0A41-4C12-9CCA-27FE7B02A77E}" type="slidenum">
              <a:rPr lang="en-GB" smtClean="0"/>
              <a:t>21</a:t>
            </a:fld>
            <a:endParaRPr lang="en-GB" dirty="0"/>
          </a:p>
        </p:txBody>
      </p:sp>
    </p:spTree>
    <p:extLst>
      <p:ext uri="{BB962C8B-B14F-4D97-AF65-F5344CB8AC3E}">
        <p14:creationId xmlns:p14="http://schemas.microsoft.com/office/powerpoint/2010/main" val="1365263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Suicide prevention profile</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Content Placeholder 5">
            <a:extLst>
              <a:ext uri="{FF2B5EF4-FFF2-40B4-BE49-F238E27FC236}">
                <a16:creationId xmlns:a16="http://schemas.microsoft.com/office/drawing/2014/main" id="{1547B58F-79A0-4456-9A27-C64DBB258C5E}"/>
              </a:ext>
            </a:extLst>
          </p:cNvPr>
          <p:cNvSpPr>
            <a:spLocks noGrp="1"/>
          </p:cNvSpPr>
          <p:nvPr>
            <p:ph idx="1"/>
          </p:nvPr>
        </p:nvSpPr>
        <p:spPr>
          <a:xfrm>
            <a:off x="628650" y="1825625"/>
            <a:ext cx="8119814" cy="739279"/>
          </a:xfrm>
        </p:spPr>
        <p:txBody>
          <a:bodyPr/>
          <a:lstStyle/>
          <a:p>
            <a:r>
              <a:rPr lang="en-GB" dirty="0"/>
              <a:t>These maps from the Suicide Prevention Profile indicate the local and regional variations in the male suicide age-standard rate per 100,000</a:t>
            </a:r>
            <a:r>
              <a:rPr lang="en-GB" dirty="0">
                <a:solidFill>
                  <a:srgbClr val="004F98"/>
                </a:solidFill>
              </a:rPr>
              <a:t>.</a:t>
            </a:r>
            <a:r>
              <a:rPr lang="en-GB" sz="2100" dirty="0"/>
              <a:t> </a:t>
            </a:r>
            <a:endParaRPr lang="en-GB" dirty="0">
              <a:solidFill>
                <a:srgbClr val="004F98"/>
              </a:solidFill>
            </a:endParaRPr>
          </a:p>
        </p:txBody>
      </p:sp>
      <p:grpSp>
        <p:nvGrpSpPr>
          <p:cNvPr id="31" name="Group 30">
            <a:extLst>
              <a:ext uri="{FF2B5EF4-FFF2-40B4-BE49-F238E27FC236}">
                <a16:creationId xmlns:a16="http://schemas.microsoft.com/office/drawing/2014/main" id="{D144D671-8318-45AC-913A-B45215896C3A}"/>
              </a:ext>
            </a:extLst>
          </p:cNvPr>
          <p:cNvGrpSpPr/>
          <p:nvPr/>
        </p:nvGrpSpPr>
        <p:grpSpPr>
          <a:xfrm>
            <a:off x="611560" y="6043411"/>
            <a:ext cx="2436294" cy="144990"/>
            <a:chOff x="611560" y="6043411"/>
            <a:chExt cx="2436294" cy="144990"/>
          </a:xfrm>
        </p:grpSpPr>
        <p:sp>
          <p:nvSpPr>
            <p:cNvPr id="14" name="Content Placeholder 5">
              <a:extLst>
                <a:ext uri="{FF2B5EF4-FFF2-40B4-BE49-F238E27FC236}">
                  <a16:creationId xmlns:a16="http://schemas.microsoft.com/office/drawing/2014/main" id="{A6637A9E-0972-46D6-B231-F30DE33605C7}"/>
                </a:ext>
              </a:extLst>
            </p:cNvPr>
            <p:cNvSpPr txBox="1">
              <a:spLocks/>
            </p:cNvSpPr>
            <p:nvPr/>
          </p:nvSpPr>
          <p:spPr>
            <a:xfrm>
              <a:off x="899592" y="6044400"/>
              <a:ext cx="504056" cy="144001"/>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800" b="1" dirty="0">
                  <a:solidFill>
                    <a:schemeClr val="tx1"/>
                  </a:solidFill>
                </a:rPr>
                <a:t>Higher </a:t>
              </a:r>
            </a:p>
          </p:txBody>
        </p:sp>
        <p:sp>
          <p:nvSpPr>
            <p:cNvPr id="15" name="Content Placeholder 5">
              <a:extLst>
                <a:ext uri="{FF2B5EF4-FFF2-40B4-BE49-F238E27FC236}">
                  <a16:creationId xmlns:a16="http://schemas.microsoft.com/office/drawing/2014/main" id="{E5240D3A-7AA2-4F39-AE30-8CE88AF2BAD6}"/>
                </a:ext>
              </a:extLst>
            </p:cNvPr>
            <p:cNvSpPr txBox="1">
              <a:spLocks/>
            </p:cNvSpPr>
            <p:nvPr/>
          </p:nvSpPr>
          <p:spPr>
            <a:xfrm>
              <a:off x="1703154" y="6043411"/>
              <a:ext cx="504056" cy="127754"/>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800" b="1" dirty="0">
                  <a:solidFill>
                    <a:schemeClr val="tx1"/>
                  </a:solidFill>
                </a:rPr>
                <a:t>Similar  </a:t>
              </a:r>
            </a:p>
          </p:txBody>
        </p:sp>
        <p:sp>
          <p:nvSpPr>
            <p:cNvPr id="16" name="Content Placeholder 5">
              <a:extLst>
                <a:ext uri="{FF2B5EF4-FFF2-40B4-BE49-F238E27FC236}">
                  <a16:creationId xmlns:a16="http://schemas.microsoft.com/office/drawing/2014/main" id="{BDE99EC4-08B3-49C4-9F1C-9CD2D0848C41}"/>
                </a:ext>
              </a:extLst>
            </p:cNvPr>
            <p:cNvSpPr txBox="1">
              <a:spLocks/>
            </p:cNvSpPr>
            <p:nvPr/>
          </p:nvSpPr>
          <p:spPr>
            <a:xfrm>
              <a:off x="2543798" y="6044400"/>
              <a:ext cx="504056" cy="144001"/>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800" b="1" dirty="0">
                  <a:solidFill>
                    <a:schemeClr val="tx1"/>
                  </a:solidFill>
                </a:rPr>
                <a:t>Lower  </a:t>
              </a:r>
            </a:p>
          </p:txBody>
        </p:sp>
        <p:sp>
          <p:nvSpPr>
            <p:cNvPr id="7" name="Rectangle 6">
              <a:extLst>
                <a:ext uri="{FF2B5EF4-FFF2-40B4-BE49-F238E27FC236}">
                  <a16:creationId xmlns:a16="http://schemas.microsoft.com/office/drawing/2014/main" id="{46A6B03D-F380-4FA1-B3F5-CCC88C2F7022}"/>
                </a:ext>
              </a:extLst>
            </p:cNvPr>
            <p:cNvSpPr/>
            <p:nvPr/>
          </p:nvSpPr>
          <p:spPr>
            <a:xfrm>
              <a:off x="611560" y="6043411"/>
              <a:ext cx="252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D14B5D-6BEF-4669-8173-1BA336586CC4}"/>
                </a:ext>
              </a:extLst>
            </p:cNvPr>
            <p:cNvSpPr/>
            <p:nvPr/>
          </p:nvSpPr>
          <p:spPr>
            <a:xfrm>
              <a:off x="1403648" y="6044400"/>
              <a:ext cx="252000" cy="1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1A88DCD-B2DB-4686-BEF6-6053B27005E5}"/>
                </a:ext>
              </a:extLst>
            </p:cNvPr>
            <p:cNvSpPr/>
            <p:nvPr/>
          </p:nvSpPr>
          <p:spPr>
            <a:xfrm>
              <a:off x="2249504" y="6044400"/>
              <a:ext cx="252000" cy="144000"/>
            </a:xfrm>
            <a:prstGeom prst="rect">
              <a:avLst/>
            </a:prstGeom>
            <a:solidFill>
              <a:srgbClr val="542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a:extLst>
              <a:ext uri="{FF2B5EF4-FFF2-40B4-BE49-F238E27FC236}">
                <a16:creationId xmlns:a16="http://schemas.microsoft.com/office/drawing/2014/main" id="{F700185B-B928-4C3E-831D-264D80EC5277}"/>
              </a:ext>
            </a:extLst>
          </p:cNvPr>
          <p:cNvGrpSpPr/>
          <p:nvPr/>
        </p:nvGrpSpPr>
        <p:grpSpPr>
          <a:xfrm>
            <a:off x="549990" y="2520000"/>
            <a:ext cx="2268000" cy="3251083"/>
            <a:chOff x="549990" y="2520000"/>
            <a:chExt cx="2268000" cy="3251083"/>
          </a:xfrm>
        </p:grpSpPr>
        <p:sp>
          <p:nvSpPr>
            <p:cNvPr id="11" name="Content Placeholder 5">
              <a:extLst>
                <a:ext uri="{FF2B5EF4-FFF2-40B4-BE49-F238E27FC236}">
                  <a16:creationId xmlns:a16="http://schemas.microsoft.com/office/drawing/2014/main" id="{54FDB570-FCCE-4877-824B-B3B62A987B6E}"/>
                </a:ext>
              </a:extLst>
            </p:cNvPr>
            <p:cNvSpPr txBox="1">
              <a:spLocks/>
            </p:cNvSpPr>
            <p:nvPr/>
          </p:nvSpPr>
          <p:spPr>
            <a:xfrm>
              <a:off x="611560" y="2520000"/>
              <a:ext cx="1972357" cy="427433"/>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1300" b="1" dirty="0"/>
                <a:t>15-34 year olds</a:t>
              </a:r>
            </a:p>
          </p:txBody>
        </p:sp>
        <p:pic>
          <p:nvPicPr>
            <p:cNvPr id="20" name="Picture 19" descr="A close up of a map&#10;&#10;Description generated with high confidence">
              <a:extLst>
                <a:ext uri="{FF2B5EF4-FFF2-40B4-BE49-F238E27FC236}">
                  <a16:creationId xmlns:a16="http://schemas.microsoft.com/office/drawing/2014/main" id="{665191A5-910A-4FD7-B45E-8EDBEE986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990" y="2864324"/>
              <a:ext cx="2268000" cy="2906759"/>
            </a:xfrm>
            <a:prstGeom prst="rect">
              <a:avLst/>
            </a:prstGeom>
          </p:spPr>
        </p:pic>
        <p:cxnSp>
          <p:nvCxnSpPr>
            <p:cNvPr id="25" name="Straight Connector 24">
              <a:extLst>
                <a:ext uri="{FF2B5EF4-FFF2-40B4-BE49-F238E27FC236}">
                  <a16:creationId xmlns:a16="http://schemas.microsoft.com/office/drawing/2014/main" id="{64951A72-7E4F-4323-B65A-6E22AE49859D}"/>
                </a:ext>
              </a:extLst>
            </p:cNvPr>
            <p:cNvCxnSpPr/>
            <p:nvPr/>
          </p:nvCxnSpPr>
          <p:spPr>
            <a:xfrm>
              <a:off x="611560" y="2753832"/>
              <a:ext cx="198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8868E1B-C2BF-4E8E-9679-2A596243AEBE}"/>
              </a:ext>
            </a:extLst>
          </p:cNvPr>
          <p:cNvGrpSpPr/>
          <p:nvPr/>
        </p:nvGrpSpPr>
        <p:grpSpPr>
          <a:xfrm>
            <a:off x="3367066" y="2520000"/>
            <a:ext cx="2268000" cy="3308356"/>
            <a:chOff x="3367066" y="2520000"/>
            <a:chExt cx="2268000" cy="3308356"/>
          </a:xfrm>
        </p:grpSpPr>
        <p:sp>
          <p:nvSpPr>
            <p:cNvPr id="12" name="Content Placeholder 5">
              <a:extLst>
                <a:ext uri="{FF2B5EF4-FFF2-40B4-BE49-F238E27FC236}">
                  <a16:creationId xmlns:a16="http://schemas.microsoft.com/office/drawing/2014/main" id="{EAC40B6A-D0A4-4E58-ADA0-0EDB5DC8B7CF}"/>
                </a:ext>
              </a:extLst>
            </p:cNvPr>
            <p:cNvSpPr txBox="1">
              <a:spLocks/>
            </p:cNvSpPr>
            <p:nvPr/>
          </p:nvSpPr>
          <p:spPr>
            <a:xfrm>
              <a:off x="3428209" y="2520000"/>
              <a:ext cx="1954992" cy="413395"/>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1300" b="1" dirty="0"/>
                <a:t>34-64 year olds</a:t>
              </a:r>
            </a:p>
          </p:txBody>
        </p:sp>
        <p:pic>
          <p:nvPicPr>
            <p:cNvPr id="22" name="Picture 21" descr="A close up of a map&#10;&#10;Description generated with high confidence">
              <a:extLst>
                <a:ext uri="{FF2B5EF4-FFF2-40B4-BE49-F238E27FC236}">
                  <a16:creationId xmlns:a16="http://schemas.microsoft.com/office/drawing/2014/main" id="{D491D8E1-1F92-48D4-A6FD-E70A7A366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7066" y="2921597"/>
              <a:ext cx="2268000" cy="2906759"/>
            </a:xfrm>
            <a:prstGeom prst="rect">
              <a:avLst/>
            </a:prstGeom>
          </p:spPr>
        </p:pic>
        <p:cxnSp>
          <p:nvCxnSpPr>
            <p:cNvPr id="26" name="Straight Connector 25">
              <a:extLst>
                <a:ext uri="{FF2B5EF4-FFF2-40B4-BE49-F238E27FC236}">
                  <a16:creationId xmlns:a16="http://schemas.microsoft.com/office/drawing/2014/main" id="{A00D1A7C-6548-4E23-853D-5806237F96CB}"/>
                </a:ext>
              </a:extLst>
            </p:cNvPr>
            <p:cNvCxnSpPr/>
            <p:nvPr/>
          </p:nvCxnSpPr>
          <p:spPr>
            <a:xfrm>
              <a:off x="3420565" y="2755696"/>
              <a:ext cx="198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0400E67-2CE3-4513-98CF-2271B892119D}"/>
              </a:ext>
            </a:extLst>
          </p:cNvPr>
          <p:cNvGrpSpPr/>
          <p:nvPr/>
        </p:nvGrpSpPr>
        <p:grpSpPr>
          <a:xfrm>
            <a:off x="6218789" y="2520000"/>
            <a:ext cx="2268000" cy="3294028"/>
            <a:chOff x="6218789" y="2520000"/>
            <a:chExt cx="2268000" cy="3294028"/>
          </a:xfrm>
        </p:grpSpPr>
        <p:sp>
          <p:nvSpPr>
            <p:cNvPr id="13" name="Content Placeholder 5">
              <a:extLst>
                <a:ext uri="{FF2B5EF4-FFF2-40B4-BE49-F238E27FC236}">
                  <a16:creationId xmlns:a16="http://schemas.microsoft.com/office/drawing/2014/main" id="{A311E5DB-0A9D-4F4D-BA08-3E712F6660AA}"/>
                </a:ext>
              </a:extLst>
            </p:cNvPr>
            <p:cNvSpPr txBox="1">
              <a:spLocks/>
            </p:cNvSpPr>
            <p:nvPr/>
          </p:nvSpPr>
          <p:spPr>
            <a:xfrm>
              <a:off x="6272213" y="2520000"/>
              <a:ext cx="2018137" cy="413395"/>
            </a:xfrm>
            <a:prstGeom prst="rect">
              <a:avLst/>
            </a:prstGeom>
          </p:spPr>
          <p:txBody>
            <a:bodyPr vert="horz" lIns="0" tIns="0" rIns="0" bIns="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1300" b="1" dirty="0"/>
                <a:t>65+ year olds</a:t>
              </a:r>
            </a:p>
          </p:txBody>
        </p:sp>
        <p:pic>
          <p:nvPicPr>
            <p:cNvPr id="24" name="Picture 23" descr="A close up of a map&#10;&#10;Description generated with high confidence">
              <a:extLst>
                <a:ext uri="{FF2B5EF4-FFF2-40B4-BE49-F238E27FC236}">
                  <a16:creationId xmlns:a16="http://schemas.microsoft.com/office/drawing/2014/main" id="{C1E90200-0673-4751-8201-88BB5798E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8789" y="2907269"/>
              <a:ext cx="2268000" cy="2906759"/>
            </a:xfrm>
            <a:prstGeom prst="rect">
              <a:avLst/>
            </a:prstGeom>
          </p:spPr>
        </p:pic>
        <p:cxnSp>
          <p:nvCxnSpPr>
            <p:cNvPr id="27" name="Straight Connector 26">
              <a:extLst>
                <a:ext uri="{FF2B5EF4-FFF2-40B4-BE49-F238E27FC236}">
                  <a16:creationId xmlns:a16="http://schemas.microsoft.com/office/drawing/2014/main" id="{A8C682D4-5710-4CFB-9AD7-08ED90634A24}"/>
                </a:ext>
              </a:extLst>
            </p:cNvPr>
            <p:cNvCxnSpPr/>
            <p:nvPr/>
          </p:nvCxnSpPr>
          <p:spPr>
            <a:xfrm>
              <a:off x="6272213" y="2753832"/>
              <a:ext cx="198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144394B-51B3-40BE-9D3B-EE28D9B58608}"/>
              </a:ext>
            </a:extLst>
          </p:cNvPr>
          <p:cNvSpPr>
            <a:spLocks noGrp="1"/>
          </p:cNvSpPr>
          <p:nvPr>
            <p:ph type="sldNum" sz="quarter" idx="12"/>
          </p:nvPr>
        </p:nvSpPr>
        <p:spPr/>
        <p:txBody>
          <a:bodyPr/>
          <a:lstStyle/>
          <a:p>
            <a:fld id="{E214824C-0A41-4C12-9CCA-27FE7B02A77E}" type="slidenum">
              <a:rPr lang="en-GB" smtClean="0"/>
              <a:t>22</a:t>
            </a:fld>
            <a:endParaRPr lang="en-GB" dirty="0"/>
          </a:p>
        </p:txBody>
      </p:sp>
    </p:spTree>
    <p:extLst>
      <p:ext uri="{BB962C8B-B14F-4D97-AF65-F5344CB8AC3E}">
        <p14:creationId xmlns:p14="http://schemas.microsoft.com/office/powerpoint/2010/main" val="166142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250"/>
                                        <p:tgtEl>
                                          <p:spTgt spid="28"/>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250"/>
                                        <p:tgtEl>
                                          <p:spTgt spid="29"/>
                                        </p:tgtEl>
                                      </p:cBhvr>
                                    </p:animEffect>
                                  </p:childTnLst>
                                </p:cTn>
                              </p:par>
                            </p:childTnLst>
                          </p:cTn>
                        </p:par>
                        <p:par>
                          <p:cTn id="12" fill="hold">
                            <p:stCondLst>
                              <p:cond delay="2750"/>
                            </p:stCondLst>
                            <p:childTnLst>
                              <p:par>
                                <p:cTn id="13" presetID="10" presetClass="entr" presetSubtype="0" fill="hold" nodeType="afterEffect">
                                  <p:stCondLst>
                                    <p:cond delay="2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time suicide surveillance</a:t>
            </a:r>
          </a:p>
        </p:txBody>
      </p:sp>
      <p:sp>
        <p:nvSpPr>
          <p:cNvPr id="3" name="Content Placeholder 2"/>
          <p:cNvSpPr>
            <a:spLocks noGrp="1"/>
          </p:cNvSpPr>
          <p:nvPr>
            <p:ph idx="1"/>
          </p:nvPr>
        </p:nvSpPr>
        <p:spPr>
          <a:xfrm>
            <a:off x="628650" y="1914938"/>
            <a:ext cx="5124566" cy="4028589"/>
          </a:xfrm>
        </p:spPr>
        <p:txBody>
          <a:bodyPr>
            <a:normAutofit/>
          </a:bodyPr>
          <a:lstStyle/>
          <a:p>
            <a:r>
              <a:rPr lang="en-GB" dirty="0"/>
              <a:t>Systems that enable any death where circumstances suggest suicide to be considered in advance of inquest conclusion</a:t>
            </a:r>
          </a:p>
          <a:p>
            <a:pPr lvl="1"/>
            <a:r>
              <a:rPr lang="en-GB" b="1" dirty="0"/>
              <a:t>Two potential models:</a:t>
            </a:r>
          </a:p>
          <a:p>
            <a:pPr lvl="2"/>
            <a:r>
              <a:rPr lang="en-GB" dirty="0"/>
              <a:t>Led by coroner</a:t>
            </a:r>
          </a:p>
          <a:p>
            <a:pPr lvl="2"/>
            <a:r>
              <a:rPr lang="en-GB" dirty="0"/>
              <a:t>Led by police, who often first responders on scene</a:t>
            </a:r>
          </a:p>
          <a:p>
            <a:pPr lvl="1"/>
            <a:r>
              <a:rPr lang="en-GB" dirty="0"/>
              <a:t>Originally piloted in Durham/ Leicester/ South Yorkshire and now adopted in other areas</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50C67B50-2F8D-4E68-98D8-2DF7AC0FA48F}"/>
              </a:ext>
            </a:extLst>
          </p:cNvPr>
          <p:cNvSpPr>
            <a:spLocks noGrp="1"/>
          </p:cNvSpPr>
          <p:nvPr>
            <p:ph type="sldNum" sz="quarter" idx="12"/>
          </p:nvPr>
        </p:nvSpPr>
        <p:spPr/>
        <p:txBody>
          <a:bodyPr/>
          <a:lstStyle/>
          <a:p>
            <a:fld id="{E214824C-0A41-4C12-9CCA-27FE7B02A77E}" type="slidenum">
              <a:rPr lang="en-GB" smtClean="0"/>
              <a:t>23</a:t>
            </a:fld>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858679"/>
            <a:ext cx="2755035" cy="4141108"/>
          </a:xfrm>
          <a:prstGeom prst="rect">
            <a:avLst/>
          </a:prstGeom>
        </p:spPr>
      </p:pic>
      <p:sp>
        <p:nvSpPr>
          <p:cNvPr id="9" name="Rectangle 8">
            <a:extLst>
              <a:ext uri="{FF2B5EF4-FFF2-40B4-BE49-F238E27FC236}">
                <a16:creationId xmlns:a16="http://schemas.microsoft.com/office/drawing/2014/main" id="{A256F49D-3638-4F3A-8FA3-EDFA1A25106F}"/>
              </a:ext>
            </a:extLst>
          </p:cNvPr>
          <p:cNvSpPr/>
          <p:nvPr/>
        </p:nvSpPr>
        <p:spPr>
          <a:xfrm>
            <a:off x="6084167" y="1858679"/>
            <a:ext cx="2755035" cy="4141107"/>
          </a:xfrm>
          <a:prstGeom prst="rect">
            <a:avLst/>
          </a:prstGeom>
          <a:solidFill>
            <a:schemeClr val="bg2">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94534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time suicide surveillance</a:t>
            </a:r>
          </a:p>
        </p:txBody>
      </p:sp>
      <p:sp>
        <p:nvSpPr>
          <p:cNvPr id="3" name="Content Placeholder 2"/>
          <p:cNvSpPr>
            <a:spLocks noGrp="1"/>
          </p:cNvSpPr>
          <p:nvPr>
            <p:ph idx="1"/>
          </p:nvPr>
        </p:nvSpPr>
        <p:spPr>
          <a:xfrm>
            <a:off x="628650" y="1992699"/>
            <a:ext cx="4663430" cy="4028589"/>
          </a:xfrm>
        </p:spPr>
        <p:txBody>
          <a:bodyPr>
            <a:normAutofit/>
          </a:bodyPr>
          <a:lstStyle/>
          <a:p>
            <a:r>
              <a:rPr lang="en-GB" dirty="0"/>
              <a:t>Systems that enable any death where circumstances </a:t>
            </a:r>
            <a:r>
              <a:rPr lang="en-GB"/>
              <a:t>suggest suicide </a:t>
            </a:r>
            <a:r>
              <a:rPr lang="en-GB" dirty="0"/>
              <a:t>to be considered in advance of inquest conclusion</a:t>
            </a:r>
          </a:p>
          <a:p>
            <a:pPr lvl="1"/>
            <a:r>
              <a:rPr lang="en-GB" b="1" dirty="0"/>
              <a:t>Two potential models:</a:t>
            </a:r>
          </a:p>
          <a:p>
            <a:pPr lvl="2"/>
            <a:r>
              <a:rPr lang="en-GB" dirty="0"/>
              <a:t>Led by coroner</a:t>
            </a:r>
          </a:p>
          <a:p>
            <a:pPr lvl="2"/>
            <a:r>
              <a:rPr lang="en-GB" dirty="0"/>
              <a:t>Led by police, who often first responders on scene</a:t>
            </a:r>
          </a:p>
          <a:p>
            <a:pPr lvl="1"/>
            <a:r>
              <a:rPr lang="en-GB" dirty="0"/>
              <a:t>Originally piloted in Durham/ Leicester/ South Yorkshire and now adopted in other areas</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50C67B50-2F8D-4E68-98D8-2DF7AC0FA48F}"/>
              </a:ext>
            </a:extLst>
          </p:cNvPr>
          <p:cNvSpPr>
            <a:spLocks noGrp="1"/>
          </p:cNvSpPr>
          <p:nvPr>
            <p:ph type="sldNum" sz="quarter" idx="12"/>
          </p:nvPr>
        </p:nvSpPr>
        <p:spPr/>
        <p:txBody>
          <a:bodyPr/>
          <a:lstStyle/>
          <a:p>
            <a:fld id="{E214824C-0A41-4C12-9CCA-27FE7B02A77E}" type="slidenum">
              <a:rPr lang="en-GB" smtClean="0"/>
              <a:t>24</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216" y="1877896"/>
            <a:ext cx="2995248" cy="4138472"/>
          </a:xfrm>
          <a:prstGeom prst="rect">
            <a:avLst/>
          </a:prstGeom>
        </p:spPr>
      </p:pic>
      <p:sp>
        <p:nvSpPr>
          <p:cNvPr id="7" name="Rectangle 6">
            <a:extLst>
              <a:ext uri="{FF2B5EF4-FFF2-40B4-BE49-F238E27FC236}">
                <a16:creationId xmlns:a16="http://schemas.microsoft.com/office/drawing/2014/main" id="{A256F49D-3638-4F3A-8FA3-EDFA1A25106F}"/>
              </a:ext>
            </a:extLst>
          </p:cNvPr>
          <p:cNvSpPr/>
          <p:nvPr/>
        </p:nvSpPr>
        <p:spPr>
          <a:xfrm>
            <a:off x="5753216" y="1877897"/>
            <a:ext cx="2995248" cy="4138472"/>
          </a:xfrm>
          <a:prstGeom prst="rect">
            <a:avLst/>
          </a:prstGeom>
          <a:solidFill>
            <a:schemeClr val="bg2">
              <a:lumMod val="20000"/>
              <a:lumOff val="8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90004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GB" dirty="0"/>
              <a:t>Strategy and action</a:t>
            </a:r>
            <a:endParaRPr lang="en-US" dirty="0"/>
          </a:p>
          <a:p>
            <a:endParaRPr lang="en-GB" dirty="0"/>
          </a:p>
        </p:txBody>
      </p:sp>
      <p:sp>
        <p:nvSpPr>
          <p:cNvPr id="2" name="Title 1"/>
          <p:cNvSpPr>
            <a:spLocks noGrp="1"/>
          </p:cNvSpPr>
          <p:nvPr>
            <p:ph type="ctrTitle"/>
          </p:nvPr>
        </p:nvSpPr>
        <p:spPr/>
        <p:txBody>
          <a:bodyPr>
            <a:normAutofit/>
          </a:bodyPr>
          <a:lstStyle/>
          <a:p>
            <a:r>
              <a:rPr lang="en-GB" dirty="0"/>
              <a:t>Section 4</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44A2226E-ACE8-4575-9B89-1613E0185CD0}"/>
              </a:ext>
            </a:extLst>
          </p:cNvPr>
          <p:cNvSpPr>
            <a:spLocks noGrp="1"/>
          </p:cNvSpPr>
          <p:nvPr>
            <p:ph type="sldNum" sz="quarter" idx="12"/>
          </p:nvPr>
        </p:nvSpPr>
        <p:spPr/>
        <p:txBody>
          <a:bodyPr/>
          <a:lstStyle/>
          <a:p>
            <a:fld id="{E214824C-0A41-4C12-9CCA-27FE7B02A77E}" type="slidenum">
              <a:rPr lang="en-GB" smtClean="0"/>
              <a:pPr/>
              <a:t>25</a:t>
            </a:fld>
            <a:endParaRPr lang="en-GB" dirty="0"/>
          </a:p>
        </p:txBody>
      </p:sp>
    </p:spTree>
    <p:extLst>
      <p:ext uri="{BB962C8B-B14F-4D97-AF65-F5344CB8AC3E}">
        <p14:creationId xmlns:p14="http://schemas.microsoft.com/office/powerpoint/2010/main" val="1746934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Importance of partnerships</a:t>
            </a:r>
          </a:p>
        </p:txBody>
      </p:sp>
      <p:sp>
        <p:nvSpPr>
          <p:cNvPr id="14" name="Content Placeholder 13">
            <a:extLst>
              <a:ext uri="{FF2B5EF4-FFF2-40B4-BE49-F238E27FC236}">
                <a16:creationId xmlns:a16="http://schemas.microsoft.com/office/drawing/2014/main" id="{CA1BDC5A-36DB-448B-9C6F-44B39871D94C}"/>
              </a:ext>
            </a:extLst>
          </p:cNvPr>
          <p:cNvSpPr>
            <a:spLocks noGrp="1"/>
          </p:cNvSpPr>
          <p:nvPr>
            <p:ph idx="1"/>
          </p:nvPr>
        </p:nvSpPr>
        <p:spPr>
          <a:xfrm>
            <a:off x="628649" y="1196753"/>
            <a:ext cx="3465520" cy="5218590"/>
          </a:xfrm>
        </p:spPr>
        <p:txBody>
          <a:bodyPr>
            <a:normAutofit/>
          </a:bodyPr>
          <a:lstStyle/>
          <a:p>
            <a:r>
              <a:rPr lang="en-GB" sz="1900" dirty="0"/>
              <a:t>A wide range of representatives working with adults, children </a:t>
            </a:r>
            <a:br>
              <a:rPr lang="en-GB" sz="1900" dirty="0"/>
            </a:br>
            <a:r>
              <a:rPr lang="en-GB" sz="1900" dirty="0"/>
              <a:t>and young people may be brought together to contribute to a multi-agency suicide prevention group</a:t>
            </a:r>
          </a:p>
          <a:p>
            <a:r>
              <a:rPr lang="en-GB" sz="1900" dirty="0"/>
              <a:t> </a:t>
            </a:r>
          </a:p>
          <a:p>
            <a:r>
              <a:rPr lang="en-GB" sz="1900" dirty="0"/>
              <a:t>The group may be led by public health or an elected champion</a:t>
            </a:r>
          </a:p>
          <a:p>
            <a:endParaRPr lang="en-GB" sz="1900" dirty="0"/>
          </a:p>
          <a:p>
            <a:r>
              <a:rPr lang="en-GB" sz="1900" dirty="0"/>
              <a:t>There can also be a wider network that feeds in for specific projects or on specific topics</a:t>
            </a:r>
            <a:endParaRPr lang="en-US" sz="1900" dirty="0"/>
          </a:p>
        </p:txBody>
      </p:sp>
      <p:sp>
        <p:nvSpPr>
          <p:cNvPr id="5" name="Footer Placeholder 4"/>
          <p:cNvSpPr>
            <a:spLocks noGrp="1"/>
          </p:cNvSpPr>
          <p:nvPr>
            <p:ph type="ftr" sz="quarter" idx="11"/>
          </p:nvPr>
        </p:nvSpPr>
        <p:spPr/>
        <p:txBody>
          <a:bodyPr/>
          <a:lstStyle/>
          <a:p>
            <a:r>
              <a:rPr lang="en-US" dirty="0"/>
              <a:t>Local suicide prevention planning</a:t>
            </a:r>
          </a:p>
        </p:txBody>
      </p:sp>
      <p:grpSp>
        <p:nvGrpSpPr>
          <p:cNvPr id="3" name="Group 2">
            <a:extLst>
              <a:ext uri="{FF2B5EF4-FFF2-40B4-BE49-F238E27FC236}">
                <a16:creationId xmlns:a16="http://schemas.microsoft.com/office/drawing/2014/main" id="{12D7A1B0-D7CE-4EE2-9B6E-7578A9FA8EE4}"/>
              </a:ext>
            </a:extLst>
          </p:cNvPr>
          <p:cNvGrpSpPr/>
          <p:nvPr/>
        </p:nvGrpSpPr>
        <p:grpSpPr>
          <a:xfrm>
            <a:off x="4042937" y="1346607"/>
            <a:ext cx="4445785" cy="4438932"/>
            <a:chOff x="4042937" y="1346607"/>
            <a:chExt cx="4445785" cy="4438932"/>
          </a:xfrm>
        </p:grpSpPr>
        <p:sp>
          <p:nvSpPr>
            <p:cNvPr id="40" name="Oval 39">
              <a:extLst>
                <a:ext uri="{FF2B5EF4-FFF2-40B4-BE49-F238E27FC236}">
                  <a16:creationId xmlns:a16="http://schemas.microsoft.com/office/drawing/2014/main" id="{2E677402-827D-4BED-8098-8F3E9F848BB2}"/>
                </a:ext>
              </a:extLst>
            </p:cNvPr>
            <p:cNvSpPr/>
            <p:nvPr/>
          </p:nvSpPr>
          <p:spPr>
            <a:xfrm>
              <a:off x="4196735" y="1527087"/>
              <a:ext cx="4114800" cy="4114800"/>
            </a:xfrm>
            <a:prstGeom prst="ellipse">
              <a:avLst/>
            </a:prstGeom>
            <a:solidFill>
              <a:srgbClr val="DA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F8E43C3C-1DFC-4F6D-A692-2A730AE80C96}"/>
                </a:ext>
              </a:extLst>
            </p:cNvPr>
            <p:cNvSpPr>
              <a:spLocks noChangeAspect="1"/>
            </p:cNvSpPr>
            <p:nvPr/>
          </p:nvSpPr>
          <p:spPr>
            <a:xfrm>
              <a:off x="7350871" y="1914043"/>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Drugs and alcohol services</a:t>
              </a:r>
            </a:p>
          </p:txBody>
        </p:sp>
        <p:sp>
          <p:nvSpPr>
            <p:cNvPr id="16" name="Oval 15">
              <a:extLst>
                <a:ext uri="{FF2B5EF4-FFF2-40B4-BE49-F238E27FC236}">
                  <a16:creationId xmlns:a16="http://schemas.microsoft.com/office/drawing/2014/main" id="{74E06026-D0AB-4D77-958A-4D66B1A6E04B}"/>
                </a:ext>
              </a:extLst>
            </p:cNvPr>
            <p:cNvSpPr>
              <a:spLocks noChangeAspect="1"/>
            </p:cNvSpPr>
            <p:nvPr/>
          </p:nvSpPr>
          <p:spPr>
            <a:xfrm>
              <a:off x="6656445" y="2066818"/>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British Transport Police</a:t>
              </a:r>
            </a:p>
          </p:txBody>
        </p:sp>
        <p:sp>
          <p:nvSpPr>
            <p:cNvPr id="17" name="Oval 16">
              <a:extLst>
                <a:ext uri="{FF2B5EF4-FFF2-40B4-BE49-F238E27FC236}">
                  <a16:creationId xmlns:a16="http://schemas.microsoft.com/office/drawing/2014/main" id="{C590AE9D-5461-4DBC-870F-428103F0AF8F}"/>
                </a:ext>
              </a:extLst>
            </p:cNvPr>
            <p:cNvSpPr>
              <a:spLocks noChangeAspect="1"/>
            </p:cNvSpPr>
            <p:nvPr/>
          </p:nvSpPr>
          <p:spPr>
            <a:xfrm>
              <a:off x="7146554" y="2599005"/>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Network Rail</a:t>
              </a:r>
            </a:p>
          </p:txBody>
        </p:sp>
        <p:sp>
          <p:nvSpPr>
            <p:cNvPr id="18" name="Oval 17">
              <a:extLst>
                <a:ext uri="{FF2B5EF4-FFF2-40B4-BE49-F238E27FC236}">
                  <a16:creationId xmlns:a16="http://schemas.microsoft.com/office/drawing/2014/main" id="{7B991831-F2D6-4AD9-A7A6-2C871FAD7F9F}"/>
                </a:ext>
              </a:extLst>
            </p:cNvPr>
            <p:cNvSpPr>
              <a:spLocks noChangeAspect="1"/>
            </p:cNvSpPr>
            <p:nvPr/>
          </p:nvSpPr>
          <p:spPr>
            <a:xfrm>
              <a:off x="7804722" y="2845190"/>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60" dirty="0">
                  <a:solidFill>
                    <a:schemeClr val="bg1"/>
                  </a:solidFill>
                </a:rPr>
                <a:t>Housing associations</a:t>
              </a:r>
            </a:p>
          </p:txBody>
        </p:sp>
        <p:sp>
          <p:nvSpPr>
            <p:cNvPr id="19" name="Oval 18">
              <a:extLst>
                <a:ext uri="{FF2B5EF4-FFF2-40B4-BE49-F238E27FC236}">
                  <a16:creationId xmlns:a16="http://schemas.microsoft.com/office/drawing/2014/main" id="{2C03F985-137E-412B-B42E-1BA734498EAE}"/>
                </a:ext>
              </a:extLst>
            </p:cNvPr>
            <p:cNvSpPr>
              <a:spLocks noChangeAspect="1"/>
            </p:cNvSpPr>
            <p:nvPr/>
          </p:nvSpPr>
          <p:spPr>
            <a:xfrm>
              <a:off x="6488387" y="1378131"/>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Benefits Advisers </a:t>
              </a:r>
            </a:p>
          </p:txBody>
        </p:sp>
        <p:sp>
          <p:nvSpPr>
            <p:cNvPr id="20" name="Oval 19">
              <a:extLst>
                <a:ext uri="{FF2B5EF4-FFF2-40B4-BE49-F238E27FC236}">
                  <a16:creationId xmlns:a16="http://schemas.microsoft.com/office/drawing/2014/main" id="{F028D0C9-6060-4E1E-8E10-63007309BA19}"/>
                </a:ext>
              </a:extLst>
            </p:cNvPr>
            <p:cNvSpPr>
              <a:spLocks noChangeAspect="1"/>
            </p:cNvSpPr>
            <p:nvPr/>
          </p:nvSpPr>
          <p:spPr>
            <a:xfrm>
              <a:off x="5980701" y="1855448"/>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Armed forces</a:t>
              </a:r>
            </a:p>
          </p:txBody>
        </p:sp>
        <p:sp>
          <p:nvSpPr>
            <p:cNvPr id="21" name="Oval 20">
              <a:extLst>
                <a:ext uri="{FF2B5EF4-FFF2-40B4-BE49-F238E27FC236}">
                  <a16:creationId xmlns:a16="http://schemas.microsoft.com/office/drawing/2014/main" id="{33F2FC38-DFA2-4A49-AC68-1D78B5A27321}"/>
                </a:ext>
              </a:extLst>
            </p:cNvPr>
            <p:cNvSpPr>
              <a:spLocks noChangeAspect="1"/>
            </p:cNvSpPr>
            <p:nvPr/>
          </p:nvSpPr>
          <p:spPr>
            <a:xfrm>
              <a:off x="5509611" y="1346607"/>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Schools, colleges &amp; universities</a:t>
              </a:r>
            </a:p>
          </p:txBody>
        </p:sp>
        <p:sp>
          <p:nvSpPr>
            <p:cNvPr id="22" name="Oval 21">
              <a:extLst>
                <a:ext uri="{FF2B5EF4-FFF2-40B4-BE49-F238E27FC236}">
                  <a16:creationId xmlns:a16="http://schemas.microsoft.com/office/drawing/2014/main" id="{B49353E2-A050-48DF-809A-B904151EA637}"/>
                </a:ext>
              </a:extLst>
            </p:cNvPr>
            <p:cNvSpPr>
              <a:spLocks noChangeAspect="1"/>
            </p:cNvSpPr>
            <p:nvPr/>
          </p:nvSpPr>
          <p:spPr>
            <a:xfrm>
              <a:off x="5285020" y="2008904"/>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Faith leaders</a:t>
              </a:r>
            </a:p>
          </p:txBody>
        </p:sp>
        <p:sp>
          <p:nvSpPr>
            <p:cNvPr id="23" name="Oval 22">
              <a:extLst>
                <a:ext uri="{FF2B5EF4-FFF2-40B4-BE49-F238E27FC236}">
                  <a16:creationId xmlns:a16="http://schemas.microsoft.com/office/drawing/2014/main" id="{FBF9D10F-BAB7-4F23-9198-D3A1EC75F87E}"/>
                </a:ext>
              </a:extLst>
            </p:cNvPr>
            <p:cNvSpPr>
              <a:spLocks noChangeAspect="1"/>
            </p:cNvSpPr>
            <p:nvPr/>
          </p:nvSpPr>
          <p:spPr>
            <a:xfrm>
              <a:off x="4612841" y="1805895"/>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Social services</a:t>
              </a:r>
            </a:p>
          </p:txBody>
        </p:sp>
        <p:sp>
          <p:nvSpPr>
            <p:cNvPr id="24" name="Oval 23">
              <a:extLst>
                <a:ext uri="{FF2B5EF4-FFF2-40B4-BE49-F238E27FC236}">
                  <a16:creationId xmlns:a16="http://schemas.microsoft.com/office/drawing/2014/main" id="{11E0BE79-1914-4F80-9BC2-134570347960}"/>
                </a:ext>
              </a:extLst>
            </p:cNvPr>
            <p:cNvSpPr>
              <a:spLocks noChangeAspect="1"/>
            </p:cNvSpPr>
            <p:nvPr/>
          </p:nvSpPr>
          <p:spPr>
            <a:xfrm>
              <a:off x="4748412" y="2491227"/>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Employers </a:t>
              </a:r>
            </a:p>
          </p:txBody>
        </p:sp>
        <p:sp>
          <p:nvSpPr>
            <p:cNvPr id="25" name="Oval 24">
              <a:extLst>
                <a:ext uri="{FF2B5EF4-FFF2-40B4-BE49-F238E27FC236}">
                  <a16:creationId xmlns:a16="http://schemas.microsoft.com/office/drawing/2014/main" id="{FAED88E3-6EE7-4985-89F9-AC79C0A67F34}"/>
                </a:ext>
              </a:extLst>
            </p:cNvPr>
            <p:cNvSpPr>
              <a:spLocks noChangeAspect="1"/>
            </p:cNvSpPr>
            <p:nvPr/>
          </p:nvSpPr>
          <p:spPr>
            <a:xfrm>
              <a:off x="4080843" y="2659522"/>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1"/>
                  </a:solidFill>
                </a:rPr>
                <a:t>Public health</a:t>
              </a:r>
            </a:p>
          </p:txBody>
        </p:sp>
        <p:sp>
          <p:nvSpPr>
            <p:cNvPr id="26" name="Oval 25">
              <a:extLst>
                <a:ext uri="{FF2B5EF4-FFF2-40B4-BE49-F238E27FC236}">
                  <a16:creationId xmlns:a16="http://schemas.microsoft.com/office/drawing/2014/main" id="{BB1CEC63-B301-4B75-B21A-2715807FD3A8}"/>
                </a:ext>
              </a:extLst>
            </p:cNvPr>
            <p:cNvSpPr>
              <a:spLocks noChangeAspect="1"/>
            </p:cNvSpPr>
            <p:nvPr/>
          </p:nvSpPr>
          <p:spPr>
            <a:xfrm>
              <a:off x="4545412" y="3189752"/>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Emergency services</a:t>
              </a:r>
            </a:p>
          </p:txBody>
        </p:sp>
        <p:sp>
          <p:nvSpPr>
            <p:cNvPr id="27" name="Oval 26">
              <a:extLst>
                <a:ext uri="{FF2B5EF4-FFF2-40B4-BE49-F238E27FC236}">
                  <a16:creationId xmlns:a16="http://schemas.microsoft.com/office/drawing/2014/main" id="{48E7CA1B-6AD2-4208-A4FE-123E9DC40565}"/>
                </a:ext>
              </a:extLst>
            </p:cNvPr>
            <p:cNvSpPr>
              <a:spLocks noChangeAspect="1"/>
            </p:cNvSpPr>
            <p:nvPr/>
          </p:nvSpPr>
          <p:spPr>
            <a:xfrm>
              <a:off x="4042937" y="3681589"/>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Prisons and probation</a:t>
              </a:r>
            </a:p>
          </p:txBody>
        </p:sp>
        <p:sp>
          <p:nvSpPr>
            <p:cNvPr id="28" name="Oval 27">
              <a:extLst>
                <a:ext uri="{FF2B5EF4-FFF2-40B4-BE49-F238E27FC236}">
                  <a16:creationId xmlns:a16="http://schemas.microsoft.com/office/drawing/2014/main" id="{1EF59B72-515B-42D5-968D-974080067378}"/>
                </a:ext>
              </a:extLst>
            </p:cNvPr>
            <p:cNvSpPr>
              <a:spLocks noChangeAspect="1"/>
            </p:cNvSpPr>
            <p:nvPr/>
          </p:nvSpPr>
          <p:spPr>
            <a:xfrm>
              <a:off x="4709602" y="3886753"/>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spc="-30" dirty="0">
                  <a:solidFill>
                    <a:schemeClr val="bg1"/>
                  </a:solidFill>
                </a:rPr>
                <a:t>Police </a:t>
              </a:r>
              <a:br>
                <a:rPr lang="en-GB" sz="700" spc="-30" dirty="0">
                  <a:solidFill>
                    <a:schemeClr val="bg1"/>
                  </a:solidFill>
                </a:rPr>
              </a:br>
              <a:r>
                <a:rPr lang="en-GB" sz="700" spc="-30" dirty="0">
                  <a:solidFill>
                    <a:schemeClr val="bg1"/>
                  </a:solidFill>
                </a:rPr>
                <a:t>&amp; Crime</a:t>
              </a:r>
              <a:r>
                <a:rPr lang="en-GB" sz="800" spc="-30" dirty="0">
                  <a:solidFill>
                    <a:schemeClr val="bg1"/>
                  </a:solidFill>
                </a:rPr>
                <a:t> </a:t>
              </a:r>
              <a:r>
                <a:rPr lang="en-GB" sz="700" spc="-80" dirty="0">
                  <a:solidFill>
                    <a:schemeClr val="bg1"/>
                  </a:solidFill>
                </a:rPr>
                <a:t>Commissioners </a:t>
              </a:r>
            </a:p>
          </p:txBody>
        </p:sp>
        <p:sp>
          <p:nvSpPr>
            <p:cNvPr id="29" name="Oval 28">
              <a:extLst>
                <a:ext uri="{FF2B5EF4-FFF2-40B4-BE49-F238E27FC236}">
                  <a16:creationId xmlns:a16="http://schemas.microsoft.com/office/drawing/2014/main" id="{1584014B-131B-4112-9EA6-C8B5A2A4F0BD}"/>
                </a:ext>
              </a:extLst>
            </p:cNvPr>
            <p:cNvSpPr>
              <a:spLocks noChangeAspect="1"/>
            </p:cNvSpPr>
            <p:nvPr/>
          </p:nvSpPr>
          <p:spPr>
            <a:xfrm>
              <a:off x="4519210" y="4563861"/>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Primary care including </a:t>
              </a:r>
            </a:p>
            <a:p>
              <a:pPr algn="ctr"/>
              <a:r>
                <a:rPr lang="en-GB" sz="800" spc="-30" dirty="0">
                  <a:solidFill>
                    <a:schemeClr val="bg1"/>
                  </a:solidFill>
                </a:rPr>
                <a:t>G P’s</a:t>
              </a:r>
            </a:p>
          </p:txBody>
        </p:sp>
        <p:sp>
          <p:nvSpPr>
            <p:cNvPr id="30" name="Oval 29">
              <a:extLst>
                <a:ext uri="{FF2B5EF4-FFF2-40B4-BE49-F238E27FC236}">
                  <a16:creationId xmlns:a16="http://schemas.microsoft.com/office/drawing/2014/main" id="{1058CA40-C073-4604-B513-0B99F2610D68}"/>
                </a:ext>
              </a:extLst>
            </p:cNvPr>
            <p:cNvSpPr>
              <a:spLocks noChangeAspect="1"/>
            </p:cNvSpPr>
            <p:nvPr/>
          </p:nvSpPr>
          <p:spPr>
            <a:xfrm>
              <a:off x="5200315" y="4391237"/>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Job Centre Plus</a:t>
              </a:r>
            </a:p>
          </p:txBody>
        </p:sp>
        <p:sp>
          <p:nvSpPr>
            <p:cNvPr id="31" name="Oval 30">
              <a:extLst>
                <a:ext uri="{FF2B5EF4-FFF2-40B4-BE49-F238E27FC236}">
                  <a16:creationId xmlns:a16="http://schemas.microsoft.com/office/drawing/2014/main" id="{FE3CC3D3-EF65-4CAC-8A1B-2F200172CC31}"/>
                </a:ext>
              </a:extLst>
            </p:cNvPr>
            <p:cNvSpPr>
              <a:spLocks noChangeAspect="1"/>
            </p:cNvSpPr>
            <p:nvPr/>
          </p:nvSpPr>
          <p:spPr>
            <a:xfrm>
              <a:off x="5351923" y="5075237"/>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Police </a:t>
              </a:r>
            </a:p>
          </p:txBody>
        </p:sp>
        <p:sp>
          <p:nvSpPr>
            <p:cNvPr id="32" name="Oval 31">
              <a:extLst>
                <a:ext uri="{FF2B5EF4-FFF2-40B4-BE49-F238E27FC236}">
                  <a16:creationId xmlns:a16="http://schemas.microsoft.com/office/drawing/2014/main" id="{A991424A-7377-40B2-B830-6117B6003DB4}"/>
                </a:ext>
              </a:extLst>
            </p:cNvPr>
            <p:cNvSpPr>
              <a:spLocks noChangeAspect="1"/>
            </p:cNvSpPr>
            <p:nvPr/>
          </p:nvSpPr>
          <p:spPr>
            <a:xfrm>
              <a:off x="5866902" y="4596094"/>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Crisis Care Concordat network </a:t>
              </a:r>
            </a:p>
          </p:txBody>
        </p:sp>
        <p:sp>
          <p:nvSpPr>
            <p:cNvPr id="33" name="Oval 32">
              <a:extLst>
                <a:ext uri="{FF2B5EF4-FFF2-40B4-BE49-F238E27FC236}">
                  <a16:creationId xmlns:a16="http://schemas.microsoft.com/office/drawing/2014/main" id="{0DE11C10-9DA9-4875-A618-83C2C959C64A}"/>
                </a:ext>
              </a:extLst>
            </p:cNvPr>
            <p:cNvSpPr>
              <a:spLocks noChangeAspect="1"/>
            </p:cNvSpPr>
            <p:nvPr/>
          </p:nvSpPr>
          <p:spPr>
            <a:xfrm>
              <a:off x="6548007" y="4420935"/>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Coroner’s office</a:t>
              </a:r>
            </a:p>
          </p:txBody>
        </p:sp>
        <p:sp>
          <p:nvSpPr>
            <p:cNvPr id="34" name="Oval 33">
              <a:extLst>
                <a:ext uri="{FF2B5EF4-FFF2-40B4-BE49-F238E27FC236}">
                  <a16:creationId xmlns:a16="http://schemas.microsoft.com/office/drawing/2014/main" id="{757980AD-B147-4609-B239-F9C0C099FA78}"/>
                </a:ext>
              </a:extLst>
            </p:cNvPr>
            <p:cNvSpPr>
              <a:spLocks noChangeAspect="1"/>
            </p:cNvSpPr>
            <p:nvPr/>
          </p:nvSpPr>
          <p:spPr>
            <a:xfrm>
              <a:off x="6356766" y="5101539"/>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People affected by suicide</a:t>
              </a:r>
            </a:p>
          </p:txBody>
        </p:sp>
        <p:sp>
          <p:nvSpPr>
            <p:cNvPr id="35" name="Oval 34">
              <a:extLst>
                <a:ext uri="{FF2B5EF4-FFF2-40B4-BE49-F238E27FC236}">
                  <a16:creationId xmlns:a16="http://schemas.microsoft.com/office/drawing/2014/main" id="{3009C231-4416-4191-AE54-F4A48A232979}"/>
                </a:ext>
              </a:extLst>
            </p:cNvPr>
            <p:cNvSpPr>
              <a:spLocks noChangeAspect="1"/>
            </p:cNvSpPr>
            <p:nvPr/>
          </p:nvSpPr>
          <p:spPr>
            <a:xfrm>
              <a:off x="7210850" y="4632305"/>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Health </a:t>
              </a:r>
            </a:p>
            <a:p>
              <a:pPr algn="ctr"/>
              <a:r>
                <a:rPr lang="en-GB" sz="800" spc="-30" dirty="0">
                  <a:solidFill>
                    <a:schemeClr val="bg1"/>
                  </a:solidFill>
                </a:rPr>
                <a:t>and care providers</a:t>
              </a:r>
            </a:p>
          </p:txBody>
        </p:sp>
        <p:sp>
          <p:nvSpPr>
            <p:cNvPr id="36" name="Oval 35">
              <a:extLst>
                <a:ext uri="{FF2B5EF4-FFF2-40B4-BE49-F238E27FC236}">
                  <a16:creationId xmlns:a16="http://schemas.microsoft.com/office/drawing/2014/main" id="{B3B770C0-30D4-45FA-8D62-38286E99C3CC}"/>
                </a:ext>
              </a:extLst>
            </p:cNvPr>
            <p:cNvSpPr>
              <a:spLocks noChangeAspect="1"/>
            </p:cNvSpPr>
            <p:nvPr/>
          </p:nvSpPr>
          <p:spPr>
            <a:xfrm>
              <a:off x="7060091" y="3954234"/>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CCG’s</a:t>
              </a:r>
            </a:p>
          </p:txBody>
        </p:sp>
        <p:sp>
          <p:nvSpPr>
            <p:cNvPr id="37" name="Oval 36">
              <a:extLst>
                <a:ext uri="{FF2B5EF4-FFF2-40B4-BE49-F238E27FC236}">
                  <a16:creationId xmlns:a16="http://schemas.microsoft.com/office/drawing/2014/main" id="{26689D68-C0C4-44E5-8E6E-150A29B3A4F3}"/>
                </a:ext>
              </a:extLst>
            </p:cNvPr>
            <p:cNvSpPr>
              <a:spLocks noChangeAspect="1"/>
            </p:cNvSpPr>
            <p:nvPr/>
          </p:nvSpPr>
          <p:spPr>
            <a:xfrm>
              <a:off x="7269123" y="3283005"/>
              <a:ext cx="684000" cy="684000"/>
            </a:xfrm>
            <a:prstGeom prst="ellipse">
              <a:avLst/>
            </a:prstGeom>
            <a:solidFill>
              <a:srgbClr val="D14C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Careers’ </a:t>
              </a:r>
              <a:r>
                <a:rPr lang="en-GB" sz="800" spc="-80" dirty="0">
                  <a:solidFill>
                    <a:schemeClr val="bg1"/>
                  </a:solidFill>
                </a:rPr>
                <a:t>organisations</a:t>
              </a:r>
            </a:p>
          </p:txBody>
        </p:sp>
        <p:sp>
          <p:nvSpPr>
            <p:cNvPr id="38" name="Oval 37">
              <a:extLst>
                <a:ext uri="{FF2B5EF4-FFF2-40B4-BE49-F238E27FC236}">
                  <a16:creationId xmlns:a16="http://schemas.microsoft.com/office/drawing/2014/main" id="{07768093-E32E-4AE4-A8DA-517E0DC7340E}"/>
                </a:ext>
              </a:extLst>
            </p:cNvPr>
            <p:cNvSpPr>
              <a:spLocks noChangeAspect="1"/>
            </p:cNvSpPr>
            <p:nvPr/>
          </p:nvSpPr>
          <p:spPr>
            <a:xfrm>
              <a:off x="7746010" y="3802421"/>
              <a:ext cx="684000" cy="684000"/>
            </a:xfrm>
            <a:prstGeom prst="ellipse">
              <a:avLst/>
            </a:prstGeom>
            <a:solidFill>
              <a:srgbClr val="9B505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spc="-30" dirty="0">
                  <a:solidFill>
                    <a:schemeClr val="bg1"/>
                  </a:solidFill>
                </a:rPr>
                <a:t>Community &amp; voluntary sector</a:t>
              </a:r>
            </a:p>
          </p:txBody>
        </p:sp>
        <p:sp>
          <p:nvSpPr>
            <p:cNvPr id="39" name="Oval 38">
              <a:extLst>
                <a:ext uri="{FF2B5EF4-FFF2-40B4-BE49-F238E27FC236}">
                  <a16:creationId xmlns:a16="http://schemas.microsoft.com/office/drawing/2014/main" id="{CC18DD70-327B-4463-9585-1CFEE0E08A75}"/>
                </a:ext>
              </a:extLst>
            </p:cNvPr>
            <p:cNvSpPr>
              <a:spLocks noChangeAspect="1"/>
            </p:cNvSpPr>
            <p:nvPr/>
          </p:nvSpPr>
          <p:spPr>
            <a:xfrm>
              <a:off x="5228135" y="2535091"/>
              <a:ext cx="2052000" cy="2052000"/>
            </a:xfrm>
            <a:prstGeom prst="ellipse">
              <a:avLst/>
            </a:prstGeom>
            <a:solidFill>
              <a:srgbClr val="C637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000" b="1" spc="-30" dirty="0">
                  <a:solidFill>
                    <a:schemeClr val="bg1"/>
                  </a:solidFill>
                </a:rPr>
                <a:t>Suicide Prevention Partnership</a:t>
              </a:r>
            </a:p>
          </p:txBody>
        </p:sp>
      </p:grpSp>
      <p:sp>
        <p:nvSpPr>
          <p:cNvPr id="6" name="Slide Number Placeholder 5">
            <a:extLst>
              <a:ext uri="{FF2B5EF4-FFF2-40B4-BE49-F238E27FC236}">
                <a16:creationId xmlns:a16="http://schemas.microsoft.com/office/drawing/2014/main" id="{31A123E1-E649-4B37-B3B2-A253E0D959AA}"/>
              </a:ext>
            </a:extLst>
          </p:cNvPr>
          <p:cNvSpPr>
            <a:spLocks noGrp="1"/>
          </p:cNvSpPr>
          <p:nvPr>
            <p:ph type="sldNum" sz="quarter" idx="12"/>
          </p:nvPr>
        </p:nvSpPr>
        <p:spPr/>
        <p:txBody>
          <a:bodyPr/>
          <a:lstStyle/>
          <a:p>
            <a:fld id="{E214824C-0A41-4C12-9CCA-27FE7B02A77E}" type="slidenum">
              <a:rPr lang="en-GB" smtClean="0"/>
              <a:t>26</a:t>
            </a:fld>
            <a:endParaRPr lang="en-GB" dirty="0"/>
          </a:p>
        </p:txBody>
      </p:sp>
    </p:spTree>
    <p:extLst>
      <p:ext uri="{BB962C8B-B14F-4D97-AF65-F5344CB8AC3E}">
        <p14:creationId xmlns:p14="http://schemas.microsoft.com/office/powerpoint/2010/main" val="67155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Involving people with lived experience</a:t>
            </a:r>
          </a:p>
        </p:txBody>
      </p:sp>
      <p:sp>
        <p:nvSpPr>
          <p:cNvPr id="8" name="Content Placeholder 2"/>
          <p:cNvSpPr>
            <a:spLocks noGrp="1"/>
          </p:cNvSpPr>
          <p:nvPr>
            <p:ph sz="half" idx="1"/>
          </p:nvPr>
        </p:nvSpPr>
        <p:spPr>
          <a:xfrm>
            <a:off x="628650" y="1825625"/>
            <a:ext cx="3886200" cy="4186769"/>
          </a:xfrm>
          <a:solidFill>
            <a:srgbClr val="FAF2EA"/>
          </a:solidFill>
        </p:spPr>
        <p:txBody>
          <a:bodyPr lIns="108000" tIns="108000"/>
          <a:lstStyle/>
          <a:p>
            <a:pPr lvl="2">
              <a:lnSpc>
                <a:spcPts val="2000"/>
              </a:lnSpc>
              <a:spcAft>
                <a:spcPts val="800"/>
              </a:spcAft>
              <a:buClr>
                <a:schemeClr val="bg2"/>
              </a:buClr>
              <a:buSzPct val="130000"/>
            </a:pPr>
            <a:r>
              <a:rPr lang="en-US" sz="1900" dirty="0"/>
              <a:t>Contribute a more complete </a:t>
            </a:r>
            <a:br>
              <a:rPr lang="en-US" sz="1900" dirty="0"/>
            </a:br>
            <a:r>
              <a:rPr lang="en-US" sz="1900" dirty="0"/>
              <a:t>picture of suicide and suicide prevention </a:t>
            </a:r>
          </a:p>
          <a:p>
            <a:pPr lvl="2">
              <a:lnSpc>
                <a:spcPts val="2000"/>
              </a:lnSpc>
              <a:spcAft>
                <a:spcPts val="800"/>
              </a:spcAft>
              <a:buClr>
                <a:schemeClr val="bg2"/>
              </a:buClr>
              <a:buSzPct val="130000"/>
            </a:pPr>
            <a:r>
              <a:rPr lang="en-US" sz="1900" dirty="0"/>
              <a:t>Identify issues that clinicians </a:t>
            </a:r>
            <a:br>
              <a:rPr lang="en-US" sz="1900" dirty="0"/>
            </a:br>
            <a:r>
              <a:rPr lang="en-US" sz="1900" dirty="0"/>
              <a:t>and commissioners might </a:t>
            </a:r>
            <a:br>
              <a:rPr lang="en-US" sz="1900" dirty="0"/>
            </a:br>
            <a:r>
              <a:rPr lang="en-US" sz="1900" dirty="0"/>
              <a:t>not be aware of </a:t>
            </a:r>
          </a:p>
          <a:p>
            <a:pPr lvl="2">
              <a:lnSpc>
                <a:spcPts val="2000"/>
              </a:lnSpc>
              <a:spcAft>
                <a:spcPts val="800"/>
              </a:spcAft>
              <a:buClr>
                <a:schemeClr val="bg2"/>
              </a:buClr>
              <a:buSzPct val="130000"/>
            </a:pPr>
            <a:r>
              <a:rPr lang="en-US" sz="1900" dirty="0"/>
              <a:t>Highlight gaps between policy </a:t>
            </a:r>
            <a:br>
              <a:rPr lang="en-US" sz="1900" dirty="0"/>
            </a:br>
            <a:r>
              <a:rPr lang="en-US" sz="1900" dirty="0"/>
              <a:t>and practice </a:t>
            </a:r>
          </a:p>
          <a:p>
            <a:pPr lvl="2">
              <a:lnSpc>
                <a:spcPts val="2000"/>
              </a:lnSpc>
              <a:spcAft>
                <a:spcPts val="800"/>
              </a:spcAft>
              <a:buClr>
                <a:schemeClr val="bg2"/>
              </a:buClr>
              <a:buSzPct val="130000"/>
            </a:pPr>
            <a:r>
              <a:rPr lang="en-US" sz="1900" dirty="0"/>
              <a:t>Help to ensure work is grounded </a:t>
            </a:r>
            <a:br>
              <a:rPr lang="en-US" sz="1900" dirty="0"/>
            </a:br>
            <a:r>
              <a:rPr lang="en-US" sz="1900" dirty="0"/>
              <a:t>in the reality of the impact </a:t>
            </a:r>
            <a:br>
              <a:rPr lang="en-US" sz="1900" dirty="0"/>
            </a:br>
            <a:r>
              <a:rPr lang="en-US" sz="1900" dirty="0"/>
              <a:t>of suicide and self-harm </a:t>
            </a:r>
          </a:p>
          <a:p>
            <a:endParaRPr lang="en-US" dirty="0"/>
          </a:p>
          <a:p>
            <a:endParaRPr lang="en-US" dirty="0"/>
          </a:p>
        </p:txBody>
      </p:sp>
      <p:sp>
        <p:nvSpPr>
          <p:cNvPr id="5" name="Footer Placeholder 4"/>
          <p:cNvSpPr>
            <a:spLocks noGrp="1"/>
          </p:cNvSpPr>
          <p:nvPr>
            <p:ph type="ftr" sz="quarter" idx="3"/>
          </p:nvPr>
        </p:nvSpPr>
        <p:spPr/>
        <p:txBody>
          <a:bodyPr/>
          <a:lstStyle/>
          <a:p>
            <a:r>
              <a:rPr lang="en-US" dirty="0"/>
              <a:t>Local suicide prevention planning</a:t>
            </a:r>
          </a:p>
        </p:txBody>
      </p:sp>
      <p:sp>
        <p:nvSpPr>
          <p:cNvPr id="15" name="Slide Number Placeholder 14">
            <a:extLst>
              <a:ext uri="{FF2B5EF4-FFF2-40B4-BE49-F238E27FC236}">
                <a16:creationId xmlns:a16="http://schemas.microsoft.com/office/drawing/2014/main" id="{AE88F3B3-2AF5-4D5C-A331-C0E0591AEAC9}"/>
              </a:ext>
            </a:extLst>
          </p:cNvPr>
          <p:cNvSpPr>
            <a:spLocks noGrp="1"/>
          </p:cNvSpPr>
          <p:nvPr>
            <p:ph type="sldNum" sz="quarter" idx="4"/>
          </p:nvPr>
        </p:nvSpPr>
        <p:spPr/>
        <p:txBody>
          <a:bodyPr/>
          <a:lstStyle/>
          <a:p>
            <a:fld id="{E214824C-0A41-4C12-9CCA-27FE7B02A77E}" type="slidenum">
              <a:rPr lang="en-GB" smtClean="0"/>
              <a:pPr/>
              <a:t>27</a:t>
            </a:fld>
            <a:endParaRPr lang="en-GB" dirty="0"/>
          </a:p>
        </p:txBody>
      </p:sp>
      <p:pic>
        <p:nvPicPr>
          <p:cNvPr id="18" name="Content Placeholder 8">
            <a:extLst>
              <a:ext uri="{FF2B5EF4-FFF2-40B4-BE49-F238E27FC236}">
                <a16:creationId xmlns:a16="http://schemas.microsoft.com/office/drawing/2014/main" id="{14FE750F-CF2A-4D6F-905D-75106F5C210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376" r="36411" b="26606"/>
          <a:stretch/>
        </p:blipFill>
        <p:spPr>
          <a:xfrm>
            <a:off x="4932040" y="1825625"/>
            <a:ext cx="3934997" cy="4186769"/>
          </a:xfrm>
        </p:spPr>
      </p:pic>
    </p:spTree>
    <p:extLst>
      <p:ext uri="{BB962C8B-B14F-4D97-AF65-F5344CB8AC3E}">
        <p14:creationId xmlns:p14="http://schemas.microsoft.com/office/powerpoint/2010/main" val="126824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Survivor </a:t>
            </a:r>
            <a:br>
              <a:rPr lang="en-GB" dirty="0"/>
            </a:br>
            <a:r>
              <a:rPr lang="en-GB" dirty="0"/>
              <a:t>User Network framework</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p:txBody>
          <a:bodyPr/>
          <a:lstStyle/>
          <a:p>
            <a:r>
              <a:rPr lang="en-US" dirty="0"/>
              <a:t>  </a:t>
            </a:r>
            <a:fld id="{2565FA6D-D4C8-4C4C-AC4B-3269734D34D8}" type="slidenum">
              <a:rPr lang="en-US" smtClean="0"/>
              <a:pPr/>
              <a:t>28</a:t>
            </a:fld>
            <a:endParaRPr lang="en-US" dirty="0"/>
          </a:p>
        </p:txBody>
      </p:sp>
      <p:pic>
        <p:nvPicPr>
          <p:cNvPr id="13" name="Content Placeholder 8">
            <a:extLst>
              <a:ext uri="{FF2B5EF4-FFF2-40B4-BE49-F238E27FC236}">
                <a16:creationId xmlns:a16="http://schemas.microsoft.com/office/drawing/2014/main" id="{4804EFF2-81C1-4E55-9246-47C18C9E1A5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5009" y="1825625"/>
            <a:ext cx="6053717" cy="4212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72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F16C-6069-40C1-B2D5-7011D4801145}"/>
              </a:ext>
            </a:extLst>
          </p:cNvPr>
          <p:cNvSpPr>
            <a:spLocks noGrp="1"/>
          </p:cNvSpPr>
          <p:nvPr>
            <p:ph type="title"/>
          </p:nvPr>
        </p:nvSpPr>
        <p:spPr/>
        <p:txBody>
          <a:bodyPr/>
          <a:lstStyle/>
          <a:p>
            <a:r>
              <a:rPr lang="en-GB" dirty="0"/>
              <a:t>Strategy and action plan development</a:t>
            </a:r>
          </a:p>
        </p:txBody>
      </p:sp>
      <p:sp>
        <p:nvSpPr>
          <p:cNvPr id="3" name="Content Placeholder 2">
            <a:extLst>
              <a:ext uri="{FF2B5EF4-FFF2-40B4-BE49-F238E27FC236}">
                <a16:creationId xmlns:a16="http://schemas.microsoft.com/office/drawing/2014/main" id="{F779B152-BDDA-45EE-B5C4-EE812802F819}"/>
              </a:ext>
            </a:extLst>
          </p:cNvPr>
          <p:cNvSpPr>
            <a:spLocks noGrp="1"/>
          </p:cNvSpPr>
          <p:nvPr>
            <p:ph idx="1"/>
          </p:nvPr>
        </p:nvSpPr>
        <p:spPr>
          <a:xfrm>
            <a:off x="549990" y="2089004"/>
            <a:ext cx="3772494" cy="4104390"/>
          </a:xfrm>
        </p:spPr>
        <p:txBody>
          <a:bodyPr>
            <a:noAutofit/>
          </a:bodyPr>
          <a:lstStyle/>
          <a:p>
            <a:pPr marL="285750" indent="-285750">
              <a:buFont typeface="Wingdings" charset="2"/>
              <a:buChar char="§"/>
            </a:pPr>
            <a:r>
              <a:rPr lang="en-GB" sz="2000" dirty="0"/>
              <a:t>Statement of support from a local leader</a:t>
            </a:r>
          </a:p>
          <a:p>
            <a:pPr marL="285750" indent="-285750">
              <a:buFont typeface="Wingdings" charset="2"/>
              <a:buChar char="§"/>
            </a:pPr>
            <a:r>
              <a:rPr lang="en-GB" sz="2000" dirty="0"/>
              <a:t>Case for suicide prevention locally</a:t>
            </a:r>
          </a:p>
          <a:p>
            <a:pPr marL="285750" indent="-285750">
              <a:buFont typeface="Wingdings" charset="2"/>
              <a:buChar char="§"/>
            </a:pPr>
            <a:r>
              <a:rPr lang="en-GB" sz="2000" dirty="0"/>
              <a:t>Clearly stated ambition and objectives</a:t>
            </a:r>
          </a:p>
          <a:p>
            <a:pPr marL="285750" indent="-285750">
              <a:buFont typeface="Wingdings" charset="2"/>
              <a:buChar char="§"/>
            </a:pPr>
            <a:r>
              <a:rPr lang="en-GB" sz="2000" dirty="0"/>
              <a:t>Approach to monitoring and evaluating outcomes</a:t>
            </a:r>
          </a:p>
          <a:p>
            <a:pPr marL="285750" indent="-285750">
              <a:buFont typeface="Wingdings" charset="2"/>
              <a:buChar char="§"/>
            </a:pPr>
            <a:r>
              <a:rPr lang="en-GB" sz="2000" dirty="0"/>
              <a:t>Priority areas for action based on national strategy</a:t>
            </a:r>
          </a:p>
          <a:p>
            <a:pPr marL="285750" indent="-285750">
              <a:buFont typeface="Wingdings" charset="2"/>
              <a:buChar char="§"/>
            </a:pPr>
            <a:endParaRPr lang="en-GB" sz="2000" dirty="0"/>
          </a:p>
        </p:txBody>
      </p:sp>
      <p:sp>
        <p:nvSpPr>
          <p:cNvPr id="4" name="Footer Placeholder 3">
            <a:extLst>
              <a:ext uri="{FF2B5EF4-FFF2-40B4-BE49-F238E27FC236}">
                <a16:creationId xmlns:a16="http://schemas.microsoft.com/office/drawing/2014/main" id="{F0E6FAC3-C165-4889-9405-2EFD9854AD34}"/>
              </a:ext>
            </a:extLst>
          </p:cNvPr>
          <p:cNvSpPr>
            <a:spLocks noGrp="1"/>
          </p:cNvSpPr>
          <p:nvPr>
            <p:ph type="ftr" sz="quarter" idx="11"/>
          </p:nvPr>
        </p:nvSpPr>
        <p:spPr/>
        <p:txBody>
          <a:bodyPr/>
          <a:lstStyle/>
          <a:p>
            <a:r>
              <a:rPr lang="en-GB" dirty="0"/>
              <a:t>Local suicide prevention planning</a:t>
            </a:r>
          </a:p>
        </p:txBody>
      </p:sp>
      <p:sp>
        <p:nvSpPr>
          <p:cNvPr id="5" name="Slide Number Placeholder 4">
            <a:extLst>
              <a:ext uri="{FF2B5EF4-FFF2-40B4-BE49-F238E27FC236}">
                <a16:creationId xmlns:a16="http://schemas.microsoft.com/office/drawing/2014/main" id="{160B9978-07C9-440B-9CAD-75AEBFBDDB38}"/>
              </a:ext>
            </a:extLst>
          </p:cNvPr>
          <p:cNvSpPr>
            <a:spLocks noGrp="1"/>
          </p:cNvSpPr>
          <p:nvPr>
            <p:ph type="sldNum" sz="quarter" idx="12"/>
          </p:nvPr>
        </p:nvSpPr>
        <p:spPr/>
        <p:txBody>
          <a:bodyPr/>
          <a:lstStyle/>
          <a:p>
            <a:fld id="{E214824C-0A41-4C12-9CCA-27FE7B02A77E}" type="slidenum">
              <a:rPr lang="en-GB" smtClean="0"/>
              <a:pPr/>
              <a:t>29</a:t>
            </a:fld>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511" y="1908319"/>
            <a:ext cx="4836985" cy="2240761"/>
          </a:xfrm>
          <a:prstGeom prst="rect">
            <a:avLst/>
          </a:prstGeom>
        </p:spPr>
      </p:pic>
      <p:sp>
        <p:nvSpPr>
          <p:cNvPr id="7" name="Content Placeholder 2">
            <a:extLst>
              <a:ext uri="{FF2B5EF4-FFF2-40B4-BE49-F238E27FC236}">
                <a16:creationId xmlns:a16="http://schemas.microsoft.com/office/drawing/2014/main" id="{F779B152-BDDA-45EE-B5C4-EE812802F819}"/>
              </a:ext>
            </a:extLst>
          </p:cNvPr>
          <p:cNvSpPr txBox="1">
            <a:spLocks/>
          </p:cNvSpPr>
          <p:nvPr/>
        </p:nvSpPr>
        <p:spPr>
          <a:xfrm>
            <a:off x="4612454" y="4324315"/>
            <a:ext cx="4320480" cy="2093105"/>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spcAft>
                <a:spcPts val="1200"/>
              </a:spcAft>
              <a:buFont typeface="Arial" panose="020B0604020202020204" pitchFamily="34" charset="0"/>
              <a:buNone/>
              <a:defRPr sz="2100" kern="1200">
                <a:solidFill>
                  <a:schemeClr val="bg2"/>
                </a:solidFill>
                <a:latin typeface="+mn-lt"/>
                <a:ea typeface="+mn-ea"/>
                <a:cs typeface="+mn-cs"/>
              </a:defRPr>
            </a:lvl1pPr>
            <a:lvl2pPr marL="0" indent="0" algn="l" defTabSz="914400" rtl="0" eaLnBrk="1" latinLnBrk="0" hangingPunct="1">
              <a:lnSpc>
                <a:spcPts val="2400"/>
              </a:lnSpc>
              <a:spcBef>
                <a:spcPts val="0"/>
              </a:spcBef>
              <a:spcAft>
                <a:spcPts val="1200"/>
              </a:spcAft>
              <a:buFont typeface="Arial" panose="020B0604020202020204" pitchFamily="34" charset="0"/>
              <a:buNone/>
              <a:defRPr sz="2100" kern="1200">
                <a:solidFill>
                  <a:schemeClr val="tx1"/>
                </a:solidFill>
                <a:latin typeface="+mn-lt"/>
                <a:ea typeface="+mn-ea"/>
                <a:cs typeface="+mn-cs"/>
              </a:defRPr>
            </a:lvl2pPr>
            <a:lvl3pPr marL="180000" indent="-180000" algn="l" defTabSz="914400" rtl="0" eaLnBrk="1" latinLnBrk="0" hangingPunct="1">
              <a:lnSpc>
                <a:spcPts val="2400"/>
              </a:lnSpc>
              <a:spcBef>
                <a:spcPts val="0"/>
              </a:spcBef>
              <a:spcAft>
                <a:spcPts val="1200"/>
              </a:spcAft>
              <a:buClr>
                <a:schemeClr val="bg2"/>
              </a:buClr>
              <a:buSzPct val="130000"/>
              <a:buFont typeface="Arial" panose="020B0604020202020204" pitchFamily="34" charset="0"/>
              <a:buChar char="•"/>
              <a:defRPr sz="21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buFont typeface="Wingdings" charset="2"/>
              <a:buChar char="§"/>
            </a:pPr>
            <a:r>
              <a:rPr lang="en-GB" sz="2000" dirty="0"/>
              <a:t>Priority areas based on local data and needs</a:t>
            </a:r>
          </a:p>
          <a:p>
            <a:pPr marL="342900" indent="-342900" fontAlgn="auto">
              <a:buFont typeface="Wingdings" charset="2"/>
              <a:buChar char="§"/>
            </a:pPr>
            <a:r>
              <a:rPr lang="en-GB" sz="2000" dirty="0"/>
              <a:t>Links with other strategies including Prevention Concordat</a:t>
            </a:r>
            <a:endParaRPr lang="en-US" sz="2000" dirty="0">
              <a:highlight>
                <a:srgbClr val="FFFF00"/>
              </a:highlight>
            </a:endParaRPr>
          </a:p>
        </p:txBody>
      </p:sp>
      <p:sp>
        <p:nvSpPr>
          <p:cNvPr id="8" name="Rectangle 7">
            <a:extLst>
              <a:ext uri="{FF2B5EF4-FFF2-40B4-BE49-F238E27FC236}">
                <a16:creationId xmlns:a16="http://schemas.microsoft.com/office/drawing/2014/main" id="{A256F49D-3638-4F3A-8FA3-EDFA1A25106F}"/>
              </a:ext>
            </a:extLst>
          </p:cNvPr>
          <p:cNvSpPr/>
          <p:nvPr/>
        </p:nvSpPr>
        <p:spPr>
          <a:xfrm>
            <a:off x="4199511" y="1908320"/>
            <a:ext cx="4836985" cy="2240760"/>
          </a:xfrm>
          <a:prstGeom prst="rect">
            <a:avLst/>
          </a:prstGeom>
          <a:solidFill>
            <a:schemeClr val="bg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1106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p:txBody>
          <a:bodyPr/>
          <a:lstStyle/>
          <a:p>
            <a:pPr lvl="0"/>
            <a:endParaRPr lang="en-US" dirty="0"/>
          </a:p>
          <a:p>
            <a:endParaRPr lang="en-GB" dirty="0"/>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8" name="Rectangle 7"/>
          <p:cNvSpPr/>
          <p:nvPr/>
        </p:nvSpPr>
        <p:spPr>
          <a:xfrm>
            <a:off x="542444" y="1628800"/>
            <a:ext cx="8043556" cy="4419671"/>
          </a:xfrm>
          <a:prstGeom prst="rect">
            <a:avLst/>
          </a:prstGeom>
        </p:spPr>
        <p:txBody>
          <a:bodyPr wrap="square">
            <a:spAutoFit/>
          </a:bodyPr>
          <a:lstStyle/>
          <a:p>
            <a:pPr marL="342900" indent="-342900">
              <a:lnSpc>
                <a:spcPct val="110000"/>
              </a:lnSpc>
              <a:spcBef>
                <a:spcPts val="600"/>
              </a:spcBef>
              <a:spcAft>
                <a:spcPts val="600"/>
              </a:spcAft>
              <a:buFont typeface="+mj-lt"/>
              <a:buAutoNum type="arabicPeriod"/>
            </a:pPr>
            <a:r>
              <a:rPr lang="en-GB" dirty="0">
                <a:latin typeface="Arial"/>
                <a:cs typeface="Arial"/>
              </a:rPr>
              <a:t>National suicide prevention strategy and policy context</a:t>
            </a:r>
          </a:p>
          <a:p>
            <a:pPr marL="342900" indent="-342900">
              <a:lnSpc>
                <a:spcPct val="110000"/>
              </a:lnSpc>
              <a:spcBef>
                <a:spcPts val="600"/>
              </a:spcBef>
              <a:spcAft>
                <a:spcPts val="600"/>
              </a:spcAft>
              <a:buFont typeface="+mj-lt"/>
              <a:buAutoNum type="arabicPeriod"/>
            </a:pPr>
            <a:r>
              <a:rPr lang="en-GB" dirty="0">
                <a:latin typeface="Arial"/>
                <a:cs typeface="Arial"/>
              </a:rPr>
              <a:t>Ten essential things to know about suicide prevention</a:t>
            </a:r>
          </a:p>
          <a:p>
            <a:pPr marL="342900" indent="-342900">
              <a:lnSpc>
                <a:spcPct val="110000"/>
              </a:lnSpc>
              <a:spcBef>
                <a:spcPts val="600"/>
              </a:spcBef>
              <a:spcAft>
                <a:spcPts val="600"/>
              </a:spcAft>
              <a:buFont typeface="+mj-lt"/>
              <a:buAutoNum type="arabicPeriod"/>
            </a:pPr>
            <a:r>
              <a:rPr lang="en-GB" dirty="0">
                <a:latin typeface="Arial"/>
                <a:cs typeface="Arial"/>
              </a:rPr>
              <a:t>Understanding data</a:t>
            </a:r>
          </a:p>
          <a:p>
            <a:pPr marL="342900" indent="-342900">
              <a:lnSpc>
                <a:spcPct val="110000"/>
              </a:lnSpc>
              <a:spcBef>
                <a:spcPts val="600"/>
              </a:spcBef>
              <a:spcAft>
                <a:spcPts val="600"/>
              </a:spcAft>
              <a:buFont typeface="+mj-lt"/>
              <a:buAutoNum type="arabicPeriod"/>
            </a:pPr>
            <a:r>
              <a:rPr lang="en-GB" dirty="0">
                <a:latin typeface="Arial"/>
                <a:cs typeface="Arial"/>
              </a:rPr>
              <a:t>Strategy and action </a:t>
            </a:r>
          </a:p>
          <a:p>
            <a:pPr marL="342900" indent="-342900">
              <a:lnSpc>
                <a:spcPct val="110000"/>
              </a:lnSpc>
              <a:spcBef>
                <a:spcPts val="600"/>
              </a:spcBef>
              <a:spcAft>
                <a:spcPts val="600"/>
              </a:spcAft>
              <a:buFont typeface="+mj-lt"/>
              <a:buAutoNum type="arabicPeriod"/>
            </a:pPr>
            <a:r>
              <a:rPr lang="en-GB" dirty="0">
                <a:latin typeface="Arial"/>
                <a:cs typeface="Arial"/>
              </a:rPr>
              <a:t>Ideas and resources</a:t>
            </a:r>
          </a:p>
          <a:p>
            <a:pPr marL="342900" indent="-342900">
              <a:lnSpc>
                <a:spcPct val="110000"/>
              </a:lnSpc>
              <a:spcBef>
                <a:spcPts val="600"/>
              </a:spcBef>
              <a:spcAft>
                <a:spcPts val="600"/>
              </a:spcAft>
              <a:buFont typeface="Arial" panose="020B0604020202020204" pitchFamily="34" charset="0"/>
              <a:buChar char="•"/>
            </a:pPr>
            <a:r>
              <a:rPr lang="en-GB" dirty="0">
                <a:latin typeface="Arial"/>
                <a:cs typeface="Arial"/>
              </a:rPr>
              <a:t>Bereavement</a:t>
            </a:r>
          </a:p>
          <a:p>
            <a:pPr marL="342900" indent="-342900">
              <a:lnSpc>
                <a:spcPct val="110000"/>
              </a:lnSpc>
              <a:spcBef>
                <a:spcPts val="600"/>
              </a:spcBef>
              <a:spcAft>
                <a:spcPts val="600"/>
              </a:spcAft>
              <a:buFont typeface="Arial" panose="020B0604020202020204" pitchFamily="34" charset="0"/>
              <a:buChar char="•"/>
            </a:pPr>
            <a:r>
              <a:rPr lang="en-GB" dirty="0">
                <a:latin typeface="Arial"/>
                <a:cs typeface="Arial"/>
              </a:rPr>
              <a:t>Occupation</a:t>
            </a:r>
          </a:p>
          <a:p>
            <a:pPr marL="457200" indent="-457200">
              <a:lnSpc>
                <a:spcPct val="110000"/>
              </a:lnSpc>
              <a:spcBef>
                <a:spcPts val="600"/>
              </a:spcBef>
              <a:spcAft>
                <a:spcPts val="600"/>
              </a:spcAft>
              <a:buFont typeface="+mj-lt"/>
              <a:buAutoNum type="arabicPeriod" startAt="6"/>
            </a:pPr>
            <a:r>
              <a:rPr lang="en-GB" dirty="0">
                <a:latin typeface="Arial"/>
                <a:cs typeface="Arial"/>
              </a:rPr>
              <a:t>Quotes</a:t>
            </a:r>
          </a:p>
        </p:txBody>
      </p:sp>
      <p:sp>
        <p:nvSpPr>
          <p:cNvPr id="6" name="Slide Number Placeholder 5">
            <a:extLst>
              <a:ext uri="{FF2B5EF4-FFF2-40B4-BE49-F238E27FC236}">
                <a16:creationId xmlns:a16="http://schemas.microsoft.com/office/drawing/2014/main" id="{D00792E3-51D2-4F72-BB38-98C60AB67C43}"/>
              </a:ext>
            </a:extLst>
          </p:cNvPr>
          <p:cNvSpPr>
            <a:spLocks noGrp="1"/>
          </p:cNvSpPr>
          <p:nvPr>
            <p:ph type="sldNum" sz="quarter" idx="12"/>
          </p:nvPr>
        </p:nvSpPr>
        <p:spPr/>
        <p:txBody>
          <a:bodyPr/>
          <a:lstStyle/>
          <a:p>
            <a:fld id="{E214824C-0A41-4C12-9CCA-27FE7B02A77E}" type="slidenum">
              <a:rPr lang="en-GB" smtClean="0"/>
              <a:t>3</a:t>
            </a:fld>
            <a:endParaRPr lang="en-GB" dirty="0"/>
          </a:p>
        </p:txBody>
      </p:sp>
    </p:spTree>
    <p:extLst>
      <p:ext uri="{BB962C8B-B14F-4D97-AF65-F5344CB8AC3E}">
        <p14:creationId xmlns:p14="http://schemas.microsoft.com/office/powerpoint/2010/main" val="949510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Mapping to other agendas</a:t>
            </a:r>
          </a:p>
        </p:txBody>
      </p:sp>
      <p:sp>
        <p:nvSpPr>
          <p:cNvPr id="3" name="Content Placeholder 2"/>
          <p:cNvSpPr>
            <a:spLocks noGrp="1"/>
          </p:cNvSpPr>
          <p:nvPr>
            <p:ph idx="1"/>
          </p:nvPr>
        </p:nvSpPr>
        <p:spPr>
          <a:xfrm>
            <a:off x="628650" y="2060848"/>
            <a:ext cx="5311502" cy="3956580"/>
          </a:xfrm>
        </p:spPr>
        <p:txBody>
          <a:bodyPr/>
          <a:lstStyle/>
          <a:p>
            <a:r>
              <a:rPr lang="en-GB" dirty="0"/>
              <a:t>Joint strategic needs assessment</a:t>
            </a:r>
          </a:p>
          <a:p>
            <a:r>
              <a:rPr lang="en-GB" dirty="0"/>
              <a:t>Mental health and wellbeing strategies</a:t>
            </a:r>
          </a:p>
          <a:p>
            <a:r>
              <a:rPr lang="en-GB" dirty="0"/>
              <a:t>Crisis care concordats</a:t>
            </a:r>
          </a:p>
          <a:p>
            <a:r>
              <a:rPr lang="en-GB" dirty="0"/>
              <a:t>Sustainability and transformation plans</a:t>
            </a:r>
          </a:p>
          <a:p>
            <a:r>
              <a:rPr lang="en-GB" dirty="0"/>
              <a:t>Children &amp; young people’s services </a:t>
            </a:r>
            <a:br>
              <a:rPr lang="en-GB" dirty="0"/>
            </a:br>
            <a:r>
              <a:rPr lang="en-GB" dirty="0"/>
              <a:t>transformation plans</a:t>
            </a:r>
          </a:p>
          <a:p>
            <a:r>
              <a:rPr lang="en-GB" dirty="0"/>
              <a:t>Commissioning of substance misuse services</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4" name="Slide Number Placeholder 3">
            <a:extLst>
              <a:ext uri="{FF2B5EF4-FFF2-40B4-BE49-F238E27FC236}">
                <a16:creationId xmlns:a16="http://schemas.microsoft.com/office/drawing/2014/main" id="{B7A6DE75-5C6A-48C3-9F55-C13BDDB63CA2}"/>
              </a:ext>
            </a:extLst>
          </p:cNvPr>
          <p:cNvSpPr>
            <a:spLocks noGrp="1"/>
          </p:cNvSpPr>
          <p:nvPr>
            <p:ph type="sldNum" sz="quarter" idx="12"/>
          </p:nvPr>
        </p:nvSpPr>
        <p:spPr/>
        <p:txBody>
          <a:bodyPr/>
          <a:lstStyle/>
          <a:p>
            <a:fld id="{E214824C-0A41-4C12-9CCA-27FE7B02A77E}" type="slidenum">
              <a:rPr lang="en-GB" smtClean="0"/>
              <a:t>30</a:t>
            </a:fld>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2081454"/>
            <a:ext cx="3168352" cy="3867825"/>
          </a:xfrm>
          <a:prstGeom prst="rect">
            <a:avLst/>
          </a:prstGeom>
          <a:solidFill>
            <a:srgbClr val="FFD9D5">
              <a:alpha val="10000"/>
            </a:srgbClr>
          </a:solidFill>
        </p:spPr>
      </p:pic>
      <p:sp>
        <p:nvSpPr>
          <p:cNvPr id="8" name="Rectangle 7">
            <a:extLst>
              <a:ext uri="{FF2B5EF4-FFF2-40B4-BE49-F238E27FC236}">
                <a16:creationId xmlns:a16="http://schemas.microsoft.com/office/drawing/2014/main" id="{A256F49D-3638-4F3A-8FA3-EDFA1A25106F}"/>
              </a:ext>
            </a:extLst>
          </p:cNvPr>
          <p:cNvSpPr/>
          <p:nvPr/>
        </p:nvSpPr>
        <p:spPr>
          <a:xfrm>
            <a:off x="5796136" y="2081454"/>
            <a:ext cx="3168352" cy="3867825"/>
          </a:xfrm>
          <a:prstGeom prst="rect">
            <a:avLst/>
          </a:prstGeom>
          <a:solidFill>
            <a:schemeClr val="bg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7776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the case</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3" name="Slide Number Placeholder 2">
            <a:extLst>
              <a:ext uri="{FF2B5EF4-FFF2-40B4-BE49-F238E27FC236}">
                <a16:creationId xmlns:a16="http://schemas.microsoft.com/office/drawing/2014/main" id="{AE7E00EA-B459-46C6-8F7A-2C06C3A399FB}"/>
              </a:ext>
            </a:extLst>
          </p:cNvPr>
          <p:cNvSpPr>
            <a:spLocks noGrp="1"/>
          </p:cNvSpPr>
          <p:nvPr>
            <p:ph type="sldNum" sz="quarter" idx="12"/>
          </p:nvPr>
        </p:nvSpPr>
        <p:spPr/>
        <p:txBody>
          <a:bodyPr/>
          <a:lstStyle/>
          <a:p>
            <a:fld id="{E214824C-0A41-4C12-9CCA-27FE7B02A77E}" type="slidenum">
              <a:rPr lang="en-GB" smtClean="0"/>
              <a:t>31</a:t>
            </a:fld>
            <a:endParaRPr lang="en-GB"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12550" y="1880969"/>
            <a:ext cx="5439770" cy="4205716"/>
          </a:xfrm>
        </p:spPr>
      </p:pic>
    </p:spTree>
    <p:extLst>
      <p:ext uri="{BB962C8B-B14F-4D97-AF65-F5344CB8AC3E}">
        <p14:creationId xmlns:p14="http://schemas.microsoft.com/office/powerpoint/2010/main" val="671360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the case</a:t>
            </a:r>
          </a:p>
        </p:txBody>
      </p:sp>
      <p:sp>
        <p:nvSpPr>
          <p:cNvPr id="8" name="Content Placeholder 1"/>
          <p:cNvSpPr>
            <a:spLocks noGrp="1"/>
          </p:cNvSpPr>
          <p:nvPr>
            <p:ph idx="1"/>
          </p:nvPr>
        </p:nvSpPr>
        <p:spPr>
          <a:xfrm>
            <a:off x="628650" y="1992699"/>
            <a:ext cx="5124566" cy="4100597"/>
          </a:xfrm>
        </p:spPr>
        <p:txBody>
          <a:bodyPr/>
          <a:lstStyle/>
          <a:p>
            <a:r>
              <a:rPr lang="en-GB" dirty="0"/>
              <a:t>Reasons people take their own lives, including intelligence and data about local factors</a:t>
            </a:r>
          </a:p>
          <a:p>
            <a:r>
              <a:rPr lang="en-GB" dirty="0"/>
              <a:t>Public health profile, including any particular populations at risk of suicide</a:t>
            </a:r>
          </a:p>
          <a:p>
            <a:r>
              <a:rPr lang="en-GB" dirty="0"/>
              <a:t>Financial and human cost of suicide and the cost effectiveness of suicide prevention</a:t>
            </a:r>
          </a:p>
          <a:p>
            <a:r>
              <a:rPr lang="en-GB" dirty="0"/>
              <a:t>National policy context for local action</a:t>
            </a:r>
          </a:p>
          <a:p>
            <a:r>
              <a:rPr lang="en-GB" dirty="0"/>
              <a:t>Potential return on investment</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3" name="Slide Number Placeholder 2">
            <a:extLst>
              <a:ext uri="{FF2B5EF4-FFF2-40B4-BE49-F238E27FC236}">
                <a16:creationId xmlns:a16="http://schemas.microsoft.com/office/drawing/2014/main" id="{AE7E00EA-B459-46C6-8F7A-2C06C3A399FB}"/>
              </a:ext>
            </a:extLst>
          </p:cNvPr>
          <p:cNvSpPr>
            <a:spLocks noGrp="1"/>
          </p:cNvSpPr>
          <p:nvPr>
            <p:ph type="sldNum" sz="quarter" idx="12"/>
          </p:nvPr>
        </p:nvSpPr>
        <p:spPr/>
        <p:txBody>
          <a:bodyPr/>
          <a:lstStyle/>
          <a:p>
            <a:fld id="{E214824C-0A41-4C12-9CCA-27FE7B02A77E}" type="slidenum">
              <a:rPr lang="en-GB" smtClean="0"/>
              <a:t>32</a:t>
            </a:fld>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963693"/>
            <a:ext cx="3052679" cy="3942364"/>
          </a:xfrm>
          <a:prstGeom prst="rect">
            <a:avLst/>
          </a:prstGeom>
        </p:spPr>
      </p:pic>
      <p:sp>
        <p:nvSpPr>
          <p:cNvPr id="9" name="Rectangle 8">
            <a:extLst>
              <a:ext uri="{FF2B5EF4-FFF2-40B4-BE49-F238E27FC236}">
                <a16:creationId xmlns:a16="http://schemas.microsoft.com/office/drawing/2014/main" id="{A256F49D-3638-4F3A-8FA3-EDFA1A25106F}"/>
              </a:ext>
            </a:extLst>
          </p:cNvPr>
          <p:cNvSpPr/>
          <p:nvPr/>
        </p:nvSpPr>
        <p:spPr>
          <a:xfrm>
            <a:off x="5724128" y="1954159"/>
            <a:ext cx="3081767" cy="3951898"/>
          </a:xfrm>
          <a:prstGeom prst="rect">
            <a:avLst/>
          </a:prstGeom>
          <a:solidFill>
            <a:schemeClr val="bg2">
              <a:lumMod val="20000"/>
              <a:lumOff val="8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11585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Accountability</a:t>
            </a:r>
          </a:p>
        </p:txBody>
      </p:sp>
      <p:sp>
        <p:nvSpPr>
          <p:cNvPr id="8" name="Content Placeholder 1"/>
          <p:cNvSpPr>
            <a:spLocks noGrp="1"/>
          </p:cNvSpPr>
          <p:nvPr>
            <p:ph idx="1"/>
          </p:nvPr>
        </p:nvSpPr>
        <p:spPr>
          <a:xfrm>
            <a:off x="628650" y="1992699"/>
            <a:ext cx="5124566" cy="3956581"/>
          </a:xfrm>
        </p:spPr>
        <p:txBody>
          <a:bodyPr/>
          <a:lstStyle/>
          <a:p>
            <a:r>
              <a:rPr lang="en-GB" dirty="0"/>
              <a:t>Should lie with the Health &amp; Wellbeing Board</a:t>
            </a:r>
          </a:p>
          <a:p>
            <a:r>
              <a:rPr lang="en-GB" dirty="0"/>
              <a:t>Provide crucial influence and support for </a:t>
            </a:r>
            <a:br>
              <a:rPr lang="en-GB" dirty="0"/>
            </a:br>
            <a:r>
              <a:rPr lang="en-GB" dirty="0"/>
              <a:t>successful implementation</a:t>
            </a:r>
          </a:p>
          <a:p>
            <a:r>
              <a:rPr lang="en-GB" dirty="0"/>
              <a:t>Other lines of accountability may include </a:t>
            </a:r>
            <a:br>
              <a:rPr lang="en-GB" dirty="0"/>
            </a:br>
            <a:r>
              <a:rPr lang="en-GB" dirty="0"/>
              <a:t>Safeguarding Adults Board and Children </a:t>
            </a:r>
            <a:br>
              <a:rPr lang="en-GB" dirty="0"/>
            </a:br>
            <a:r>
              <a:rPr lang="en-GB" dirty="0"/>
              <a:t>&amp; Families Partnership Board</a:t>
            </a:r>
          </a:p>
          <a:p>
            <a:r>
              <a:rPr lang="en-GB" dirty="0"/>
              <a:t>Regional collaboratives require accountability mechanism e.g. strategic partnership board</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3" name="Slide Number Placeholder 2">
            <a:extLst>
              <a:ext uri="{FF2B5EF4-FFF2-40B4-BE49-F238E27FC236}">
                <a16:creationId xmlns:a16="http://schemas.microsoft.com/office/drawing/2014/main" id="{AB6EA79E-FB9E-4570-A05F-154BE19A7170}"/>
              </a:ext>
            </a:extLst>
          </p:cNvPr>
          <p:cNvSpPr>
            <a:spLocks noGrp="1"/>
          </p:cNvSpPr>
          <p:nvPr>
            <p:ph type="sldNum" sz="quarter" idx="12"/>
          </p:nvPr>
        </p:nvSpPr>
        <p:spPr/>
        <p:txBody>
          <a:bodyPr/>
          <a:lstStyle/>
          <a:p>
            <a:fld id="{E214824C-0A41-4C12-9CCA-27FE7B02A77E}" type="slidenum">
              <a:rPr lang="en-GB" smtClean="0"/>
              <a:t>33</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014002"/>
            <a:ext cx="3384376" cy="3803102"/>
          </a:xfrm>
          <a:prstGeom prst="rect">
            <a:avLst/>
          </a:prstGeom>
        </p:spPr>
      </p:pic>
      <p:sp>
        <p:nvSpPr>
          <p:cNvPr id="9" name="Rectangle 8">
            <a:extLst>
              <a:ext uri="{FF2B5EF4-FFF2-40B4-BE49-F238E27FC236}">
                <a16:creationId xmlns:a16="http://schemas.microsoft.com/office/drawing/2014/main" id="{A256F49D-3638-4F3A-8FA3-EDFA1A25106F}"/>
              </a:ext>
            </a:extLst>
          </p:cNvPr>
          <p:cNvSpPr/>
          <p:nvPr/>
        </p:nvSpPr>
        <p:spPr>
          <a:xfrm>
            <a:off x="5580112" y="1992699"/>
            <a:ext cx="3384376" cy="3824405"/>
          </a:xfrm>
          <a:prstGeom prst="rect">
            <a:avLst/>
          </a:prstGeom>
          <a:solidFill>
            <a:schemeClr val="bg2">
              <a:lumMod val="20000"/>
              <a:lumOff val="8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36003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Priority areas for local strategies</a:t>
            </a:r>
          </a:p>
        </p:txBody>
      </p:sp>
      <p:sp>
        <p:nvSpPr>
          <p:cNvPr id="4" name="Content Placeholder 3"/>
          <p:cNvSpPr>
            <a:spLocks noGrp="1"/>
          </p:cNvSpPr>
          <p:nvPr>
            <p:ph idx="1"/>
          </p:nvPr>
        </p:nvSpPr>
        <p:spPr>
          <a:xfrm>
            <a:off x="628650" y="1992699"/>
            <a:ext cx="4159374" cy="4422643"/>
          </a:xfrm>
        </p:spPr>
        <p:txBody>
          <a:bodyPr>
            <a:normAutofit/>
          </a:bodyPr>
          <a:lstStyle/>
          <a:p>
            <a:r>
              <a:rPr lang="en-GB" dirty="0"/>
              <a:t>National strategy provides a ready-made framework</a:t>
            </a:r>
          </a:p>
          <a:p>
            <a:r>
              <a:rPr lang="en-GB" dirty="0"/>
              <a:t>Priorities should be informed by evidence from national and local data</a:t>
            </a:r>
          </a:p>
          <a:p>
            <a:r>
              <a:rPr lang="en-GB" dirty="0"/>
              <a:t>Begin with small number of areas for immediate action and build over time</a:t>
            </a:r>
          </a:p>
          <a:p>
            <a:r>
              <a:rPr lang="en-GB" dirty="0"/>
              <a:t>‘Refreshed’ strategy reaffirms key priorities including self-harm and suicide bereavement</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10" name="Slide Number Placeholder 9">
            <a:extLst>
              <a:ext uri="{FF2B5EF4-FFF2-40B4-BE49-F238E27FC236}">
                <a16:creationId xmlns:a16="http://schemas.microsoft.com/office/drawing/2014/main" id="{DAECF6E1-8837-447D-AB2E-28843C3D09C2}"/>
              </a:ext>
            </a:extLst>
          </p:cNvPr>
          <p:cNvSpPr>
            <a:spLocks noGrp="1"/>
          </p:cNvSpPr>
          <p:nvPr>
            <p:ph type="sldNum" sz="quarter" idx="12"/>
          </p:nvPr>
        </p:nvSpPr>
        <p:spPr/>
        <p:txBody>
          <a:bodyPr/>
          <a:lstStyle/>
          <a:p>
            <a:fld id="{E214824C-0A41-4C12-9CCA-27FE7B02A77E}" type="slidenum">
              <a:rPr lang="en-GB" smtClean="0"/>
              <a:t>34</a:t>
            </a:fld>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992699"/>
            <a:ext cx="3790239" cy="3893754"/>
          </a:xfrm>
          <a:prstGeom prst="rect">
            <a:avLst/>
          </a:prstGeom>
        </p:spPr>
      </p:pic>
      <p:sp>
        <p:nvSpPr>
          <p:cNvPr id="8" name="Rectangle 7">
            <a:extLst>
              <a:ext uri="{FF2B5EF4-FFF2-40B4-BE49-F238E27FC236}">
                <a16:creationId xmlns:a16="http://schemas.microsoft.com/office/drawing/2014/main" id="{A256F49D-3638-4F3A-8FA3-EDFA1A25106F}"/>
              </a:ext>
            </a:extLst>
          </p:cNvPr>
          <p:cNvSpPr/>
          <p:nvPr/>
        </p:nvSpPr>
        <p:spPr>
          <a:xfrm>
            <a:off x="5148064" y="1992699"/>
            <a:ext cx="3790239" cy="3893754"/>
          </a:xfrm>
          <a:prstGeom prst="rect">
            <a:avLst/>
          </a:prstGeom>
          <a:solidFill>
            <a:schemeClr val="bg2">
              <a:lumMod val="20000"/>
              <a:lumOff val="8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1414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descr="A close up of a logo&#10;&#10;Description generated with very high confidence">
            <a:extLst>
              <a:ext uri="{FF2B5EF4-FFF2-40B4-BE49-F238E27FC236}">
                <a16:creationId xmlns:a16="http://schemas.microsoft.com/office/drawing/2014/main" id="{21BE17AB-4709-4DC3-9242-023743698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343" y="2399271"/>
            <a:ext cx="1009612" cy="881901"/>
          </a:xfrm>
          <a:prstGeom prst="rect">
            <a:avLst/>
          </a:prstGeom>
        </p:spPr>
      </p:pic>
      <p:pic>
        <p:nvPicPr>
          <p:cNvPr id="67" name="Picture 66">
            <a:extLst>
              <a:ext uri="{FF2B5EF4-FFF2-40B4-BE49-F238E27FC236}">
                <a16:creationId xmlns:a16="http://schemas.microsoft.com/office/drawing/2014/main" id="{5CC1617C-9772-4ABE-A323-E8D59C3EF1F1}"/>
              </a:ext>
            </a:extLst>
          </p:cNvPr>
          <p:cNvPicPr>
            <a:picLocks noChangeAspect="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2953" t="12953" r="29929" b="3766"/>
          <a:stretch/>
        </p:blipFill>
        <p:spPr>
          <a:xfrm>
            <a:off x="769460" y="1836640"/>
            <a:ext cx="1642300" cy="1592359"/>
          </a:xfrm>
          <a:prstGeom prst="rect">
            <a:avLst/>
          </a:prstGeom>
        </p:spPr>
      </p:pic>
      <p:sp>
        <p:nvSpPr>
          <p:cNvPr id="69" name="Content Placeholder 8">
            <a:extLst>
              <a:ext uri="{FF2B5EF4-FFF2-40B4-BE49-F238E27FC236}">
                <a16:creationId xmlns:a16="http://schemas.microsoft.com/office/drawing/2014/main" id="{F8F20765-A4F1-4DDB-819B-D8479BE577E0}"/>
              </a:ext>
            </a:extLst>
          </p:cNvPr>
          <p:cNvSpPr txBox="1">
            <a:spLocks/>
          </p:cNvSpPr>
          <p:nvPr/>
        </p:nvSpPr>
        <p:spPr>
          <a:xfrm>
            <a:off x="755576" y="1839635"/>
            <a:ext cx="1642300" cy="1592358"/>
          </a:xfrm>
          <a:prstGeom prst="rect">
            <a:avLst/>
          </a:prstGeom>
          <a:solidFill>
            <a:srgbClr val="F2FBFA">
              <a:alpha val="40000"/>
            </a:srgb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1. </a:t>
            </a:r>
            <a:br>
              <a:rPr lang="en-GB" b="1" spc="-20" dirty="0">
                <a:solidFill>
                  <a:schemeClr val="tx1"/>
                </a:solidFill>
              </a:rPr>
            </a:br>
            <a:r>
              <a:rPr lang="en-GB" sz="1600" b="1" spc="-20" dirty="0">
                <a:solidFill>
                  <a:schemeClr val="tx1"/>
                </a:solidFill>
              </a:rPr>
              <a:t>Reducing risk in men</a:t>
            </a:r>
          </a:p>
        </p:txBody>
      </p:sp>
      <p:pic>
        <p:nvPicPr>
          <p:cNvPr id="96" name="Picture 95" descr="A close up of a person&#10;&#10;Description generated with high confidence">
            <a:extLst>
              <a:ext uri="{FF2B5EF4-FFF2-40B4-BE49-F238E27FC236}">
                <a16:creationId xmlns:a16="http://schemas.microsoft.com/office/drawing/2014/main" id="{90AFC329-B0DC-47E3-8F70-6FA1C977577F}"/>
              </a:ext>
            </a:extLst>
          </p:cNvPr>
          <p:cNvPicPr>
            <a:picLocks noChangeAspect="1"/>
          </p:cNvPicPr>
          <p:nvPr/>
        </p:nvPicPr>
        <p:blipFill rotWithShape="1">
          <a:blip r:embed="rId6">
            <a:duotone>
              <a:prstClr val="black"/>
              <a:schemeClr val="tx2">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9348" t="32576" r="11959" b="1854"/>
          <a:stretch/>
        </p:blipFill>
        <p:spPr>
          <a:xfrm>
            <a:off x="6588224" y="3795623"/>
            <a:ext cx="1636310" cy="1584799"/>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4" name="Content Placeholder 8">
            <a:extLst>
              <a:ext uri="{FF2B5EF4-FFF2-40B4-BE49-F238E27FC236}">
                <a16:creationId xmlns:a16="http://schemas.microsoft.com/office/drawing/2014/main" id="{BC52F27E-8C71-4F77-ACBB-C3CEC7EF12B8}"/>
              </a:ext>
            </a:extLst>
          </p:cNvPr>
          <p:cNvSpPr txBox="1">
            <a:spLocks/>
          </p:cNvSpPr>
          <p:nvPr/>
        </p:nvSpPr>
        <p:spPr>
          <a:xfrm>
            <a:off x="6629752" y="3795623"/>
            <a:ext cx="1642299" cy="1584799"/>
          </a:xfrm>
          <a:prstGeom prst="rect">
            <a:avLst/>
          </a:prstGeom>
          <a:solidFill>
            <a:srgbClr val="F2FBFA">
              <a:alpha val="40000"/>
            </a:srgb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8. </a:t>
            </a:r>
            <a:br>
              <a:rPr lang="en-GB" b="1" spc="-20" dirty="0">
                <a:solidFill>
                  <a:schemeClr val="tx1"/>
                </a:solidFill>
              </a:rPr>
            </a:br>
            <a:r>
              <a:rPr lang="en-GB" sz="1600" b="1" spc="-20" dirty="0">
                <a:solidFill>
                  <a:schemeClr val="tx1"/>
                </a:solidFill>
              </a:rPr>
              <a:t>Bereavement support</a:t>
            </a:r>
          </a:p>
        </p:txBody>
      </p:sp>
      <p:pic>
        <p:nvPicPr>
          <p:cNvPr id="91" name="Picture 90" descr="A close up of a sign&#10;&#10;Description generated with high confidence">
            <a:extLst>
              <a:ext uri="{FF2B5EF4-FFF2-40B4-BE49-F238E27FC236}">
                <a16:creationId xmlns:a16="http://schemas.microsoft.com/office/drawing/2014/main" id="{D40C8818-4BD5-407F-855C-AD6AB71298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6157" y="2383872"/>
            <a:ext cx="1251450" cy="950876"/>
          </a:xfrm>
          <a:prstGeom prst="rect">
            <a:avLst/>
          </a:prstGeom>
        </p:spPr>
      </p:pic>
      <p:sp>
        <p:nvSpPr>
          <p:cNvPr id="68" name="Content Placeholder 8">
            <a:extLst>
              <a:ext uri="{FF2B5EF4-FFF2-40B4-BE49-F238E27FC236}">
                <a16:creationId xmlns:a16="http://schemas.microsoft.com/office/drawing/2014/main" id="{23541929-D17A-404F-B14B-CAFF7743046B}"/>
              </a:ext>
            </a:extLst>
          </p:cNvPr>
          <p:cNvSpPr txBox="1">
            <a:spLocks/>
          </p:cNvSpPr>
          <p:nvPr/>
        </p:nvSpPr>
        <p:spPr>
          <a:xfrm>
            <a:off x="2660446" y="1839633"/>
            <a:ext cx="1671738" cy="1596149"/>
          </a:xfrm>
          <a:prstGeom prst="rect">
            <a:avLst/>
          </a:prstGeom>
          <a:solidFill>
            <a:schemeClr val="tx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2. </a:t>
            </a:r>
            <a:br>
              <a:rPr lang="en-GB" b="1" spc="-20" dirty="0">
                <a:solidFill>
                  <a:schemeClr val="tx1"/>
                </a:solidFill>
              </a:rPr>
            </a:br>
            <a:r>
              <a:rPr lang="en-GB" sz="1600" b="1" spc="-20" dirty="0">
                <a:solidFill>
                  <a:schemeClr val="tx1"/>
                </a:solidFill>
              </a:rPr>
              <a:t>Preventing </a:t>
            </a:r>
            <a:br>
              <a:rPr lang="en-GB" sz="1600" b="1" spc="-20" dirty="0">
                <a:solidFill>
                  <a:schemeClr val="tx1"/>
                </a:solidFill>
              </a:rPr>
            </a:br>
            <a:r>
              <a:rPr lang="en-GB" sz="1600" b="1" spc="-20" dirty="0">
                <a:solidFill>
                  <a:schemeClr val="tx1"/>
                </a:solidFill>
              </a:rPr>
              <a:t>and responding </a:t>
            </a:r>
            <a:br>
              <a:rPr lang="en-GB" sz="1600" b="1" spc="-20" dirty="0">
                <a:solidFill>
                  <a:schemeClr val="tx1"/>
                </a:solidFill>
              </a:rPr>
            </a:br>
            <a:r>
              <a:rPr lang="en-GB" sz="1600" b="1" spc="-20" dirty="0">
                <a:solidFill>
                  <a:schemeClr val="tx1"/>
                </a:solidFill>
              </a:rPr>
              <a:t>to self-harm</a:t>
            </a:r>
          </a:p>
        </p:txBody>
      </p:sp>
      <p:grpSp>
        <p:nvGrpSpPr>
          <p:cNvPr id="89" name="Group 88">
            <a:extLst>
              <a:ext uri="{FF2B5EF4-FFF2-40B4-BE49-F238E27FC236}">
                <a16:creationId xmlns:a16="http://schemas.microsoft.com/office/drawing/2014/main" id="{2E760DC5-A3CC-46BD-8A7F-D661C843000E}"/>
              </a:ext>
            </a:extLst>
          </p:cNvPr>
          <p:cNvGrpSpPr/>
          <p:nvPr/>
        </p:nvGrpSpPr>
        <p:grpSpPr>
          <a:xfrm>
            <a:off x="6776014" y="2348880"/>
            <a:ext cx="1211432" cy="916893"/>
            <a:chOff x="5016069" y="2276872"/>
            <a:chExt cx="1211432" cy="916893"/>
          </a:xfrm>
        </p:grpSpPr>
        <p:sp>
          <p:nvSpPr>
            <p:cNvPr id="60" name="Rectangle: Rounded Corners 59">
              <a:extLst>
                <a:ext uri="{FF2B5EF4-FFF2-40B4-BE49-F238E27FC236}">
                  <a16:creationId xmlns:a16="http://schemas.microsoft.com/office/drawing/2014/main" id="{50EADC7B-E4E9-4D4F-9187-0C78DA2F3F72}"/>
                </a:ext>
              </a:extLst>
            </p:cNvPr>
            <p:cNvSpPr/>
            <p:nvPr/>
          </p:nvSpPr>
          <p:spPr>
            <a:xfrm>
              <a:off x="5016069" y="2401483"/>
              <a:ext cx="1211432" cy="792282"/>
            </a:xfrm>
            <a:prstGeom prst="roundRect">
              <a:avLst>
                <a:gd name="adj" fmla="val 11225"/>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Frame 60">
              <a:extLst>
                <a:ext uri="{FF2B5EF4-FFF2-40B4-BE49-F238E27FC236}">
                  <a16:creationId xmlns:a16="http://schemas.microsoft.com/office/drawing/2014/main" id="{FC70DC78-D115-422C-8235-B19750624772}"/>
                </a:ext>
              </a:extLst>
            </p:cNvPr>
            <p:cNvSpPr/>
            <p:nvPr/>
          </p:nvSpPr>
          <p:spPr>
            <a:xfrm>
              <a:off x="5360936" y="2276872"/>
              <a:ext cx="544702" cy="196293"/>
            </a:xfrm>
            <a:prstGeom prst="frame">
              <a:avLst>
                <a:gd name="adj1" fmla="val 24910"/>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Plus Sign 61">
              <a:extLst>
                <a:ext uri="{FF2B5EF4-FFF2-40B4-BE49-F238E27FC236}">
                  <a16:creationId xmlns:a16="http://schemas.microsoft.com/office/drawing/2014/main" id="{3892E1E4-53E8-446D-BBAE-93A2648F089A}"/>
                </a:ext>
              </a:extLst>
            </p:cNvPr>
            <p:cNvSpPr/>
            <p:nvPr/>
          </p:nvSpPr>
          <p:spPr>
            <a:xfrm>
              <a:off x="5333376" y="2565700"/>
              <a:ext cx="576977" cy="612267"/>
            </a:xfrm>
            <a:prstGeom prst="mathPlus">
              <a:avLst>
                <a:gd name="adj1" fmla="val 182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3" name="Straight Connector 62">
              <a:extLst>
                <a:ext uri="{FF2B5EF4-FFF2-40B4-BE49-F238E27FC236}">
                  <a16:creationId xmlns:a16="http://schemas.microsoft.com/office/drawing/2014/main" id="{92898C5A-5245-49C6-B23C-2EE14823645E}"/>
                </a:ext>
              </a:extLst>
            </p:cNvPr>
            <p:cNvCxnSpPr>
              <a:cxnSpLocks/>
            </p:cNvCxnSpPr>
            <p:nvPr/>
          </p:nvCxnSpPr>
          <p:spPr>
            <a:xfrm>
              <a:off x="5016069" y="2554672"/>
              <a:ext cx="12114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1" name="Content Placeholder 8">
            <a:extLst>
              <a:ext uri="{FF2B5EF4-FFF2-40B4-BE49-F238E27FC236}">
                <a16:creationId xmlns:a16="http://schemas.microsoft.com/office/drawing/2014/main" id="{80B63040-1AEE-46CB-B5D1-5E854729AB9F}"/>
              </a:ext>
            </a:extLst>
          </p:cNvPr>
          <p:cNvSpPr txBox="1">
            <a:spLocks/>
          </p:cNvSpPr>
          <p:nvPr/>
        </p:nvSpPr>
        <p:spPr>
          <a:xfrm>
            <a:off x="6588224" y="1838534"/>
            <a:ext cx="1642299" cy="1592359"/>
          </a:xfrm>
          <a:prstGeom prst="rect">
            <a:avLst/>
          </a:prstGeom>
          <a:solidFill>
            <a:schemeClr val="tx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4. </a:t>
            </a:r>
            <a:br>
              <a:rPr lang="en-GB" b="1" spc="-20" dirty="0">
                <a:solidFill>
                  <a:schemeClr val="tx1"/>
                </a:solidFill>
              </a:rPr>
            </a:br>
            <a:r>
              <a:rPr lang="en-GB" sz="1600" b="1" spc="-20" dirty="0">
                <a:solidFill>
                  <a:schemeClr val="tx1"/>
                </a:solidFill>
              </a:rPr>
              <a:t>Treatment of </a:t>
            </a:r>
            <a:br>
              <a:rPr lang="en-GB" sz="1600" b="1" spc="-20" dirty="0">
                <a:solidFill>
                  <a:schemeClr val="tx1"/>
                </a:solidFill>
              </a:rPr>
            </a:br>
            <a:r>
              <a:rPr lang="en-GB" sz="1600" b="1" spc="-20" dirty="0">
                <a:solidFill>
                  <a:schemeClr val="tx1"/>
                </a:solidFill>
              </a:rPr>
              <a:t>depression in </a:t>
            </a:r>
            <a:br>
              <a:rPr lang="en-GB" sz="1600" b="1" spc="-20" dirty="0">
                <a:solidFill>
                  <a:schemeClr val="tx1"/>
                </a:solidFill>
              </a:rPr>
            </a:br>
            <a:r>
              <a:rPr lang="en-GB" sz="1600" b="1" spc="-20" dirty="0">
                <a:solidFill>
                  <a:schemeClr val="tx1"/>
                </a:solidFill>
              </a:rPr>
              <a:t>primary care</a:t>
            </a:r>
          </a:p>
        </p:txBody>
      </p:sp>
      <p:sp>
        <p:nvSpPr>
          <p:cNvPr id="64" name="Content Placeholder 8">
            <a:extLst>
              <a:ext uri="{FF2B5EF4-FFF2-40B4-BE49-F238E27FC236}">
                <a16:creationId xmlns:a16="http://schemas.microsoft.com/office/drawing/2014/main" id="{396DF99A-288D-4FE1-AFBF-9AE2B74060DB}"/>
              </a:ext>
            </a:extLst>
          </p:cNvPr>
          <p:cNvSpPr txBox="1">
            <a:spLocks/>
          </p:cNvSpPr>
          <p:nvPr/>
        </p:nvSpPr>
        <p:spPr>
          <a:xfrm>
            <a:off x="4644008" y="1838535"/>
            <a:ext cx="1642299" cy="1592359"/>
          </a:xfrm>
          <a:prstGeom prst="rect">
            <a:avLst/>
          </a:prstGeom>
          <a:solidFill>
            <a:schemeClr val="tx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3. </a:t>
            </a:r>
            <a:br>
              <a:rPr lang="en-GB" b="1" spc="-20" dirty="0">
                <a:solidFill>
                  <a:schemeClr val="tx1"/>
                </a:solidFill>
              </a:rPr>
            </a:br>
            <a:r>
              <a:rPr lang="en-GB" sz="1600" b="1" spc="-20" dirty="0">
                <a:solidFill>
                  <a:schemeClr val="tx1"/>
                </a:solidFill>
              </a:rPr>
              <a:t>Mental health of children and young people</a:t>
            </a:r>
          </a:p>
        </p:txBody>
      </p:sp>
      <p:pic>
        <p:nvPicPr>
          <p:cNvPr id="94" name="Picture 93" descr="A close up of a sign&#10;&#10;Description generated with very high confidence">
            <a:extLst>
              <a:ext uri="{FF2B5EF4-FFF2-40B4-BE49-F238E27FC236}">
                <a16:creationId xmlns:a16="http://schemas.microsoft.com/office/drawing/2014/main" id="{27674CFA-3193-4396-B7E6-64A5F46C79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76" y="4096073"/>
            <a:ext cx="1315853" cy="1154340"/>
          </a:xfrm>
          <a:prstGeom prst="rect">
            <a:avLst/>
          </a:prstGeom>
        </p:spPr>
      </p:pic>
      <p:sp>
        <p:nvSpPr>
          <p:cNvPr id="82" name="Content Placeholder 8">
            <a:extLst>
              <a:ext uri="{FF2B5EF4-FFF2-40B4-BE49-F238E27FC236}">
                <a16:creationId xmlns:a16="http://schemas.microsoft.com/office/drawing/2014/main" id="{8B9E80FA-3B27-4F45-BDCC-F22361C96711}"/>
              </a:ext>
            </a:extLst>
          </p:cNvPr>
          <p:cNvSpPr txBox="1">
            <a:spLocks/>
          </p:cNvSpPr>
          <p:nvPr/>
        </p:nvSpPr>
        <p:spPr>
          <a:xfrm>
            <a:off x="769460" y="3756713"/>
            <a:ext cx="1642300" cy="1603433"/>
          </a:xfrm>
          <a:prstGeom prst="rect">
            <a:avLst/>
          </a:prstGeom>
          <a:solidFill>
            <a:srgbClr val="00B294">
              <a:alpha val="20000"/>
            </a:srgb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5. </a:t>
            </a:r>
            <a:br>
              <a:rPr lang="en-GB" b="1" spc="-20" dirty="0">
                <a:solidFill>
                  <a:schemeClr val="tx1"/>
                </a:solidFill>
              </a:rPr>
            </a:br>
            <a:r>
              <a:rPr lang="en-GB" sz="1600" b="1" spc="-20" dirty="0">
                <a:solidFill>
                  <a:schemeClr val="tx1"/>
                </a:solidFill>
              </a:rPr>
              <a:t>Acute mental health care</a:t>
            </a:r>
          </a:p>
        </p:txBody>
      </p:sp>
      <p:pic>
        <p:nvPicPr>
          <p:cNvPr id="37" name="Picture 36">
            <a:extLst>
              <a:ext uri="{FF2B5EF4-FFF2-40B4-BE49-F238E27FC236}">
                <a16:creationId xmlns:a16="http://schemas.microsoft.com/office/drawing/2014/main" id="{BBF569F2-1591-4599-971F-3B996041879C}"/>
              </a:ext>
            </a:extLst>
          </p:cNvPr>
          <p:cNvPicPr>
            <a:picLocks noChangeAspect="1"/>
          </p:cNvPicPr>
          <p:nvPr/>
        </p:nvPicPr>
        <p:blipFill rotWithShape="1">
          <a:blip r:embed="rId10">
            <a:extLst>
              <a:ext uri="{28A0092B-C50C-407E-A947-70E740481C1C}">
                <a14:useLocalDpi xmlns:a14="http://schemas.microsoft.com/office/drawing/2010/main" val="0"/>
              </a:ext>
            </a:extLst>
          </a:blip>
          <a:srcRect r="17590"/>
          <a:stretch/>
        </p:blipFill>
        <p:spPr>
          <a:xfrm>
            <a:off x="2667389" y="3763997"/>
            <a:ext cx="1664795" cy="1596149"/>
          </a:xfrm>
          <a:prstGeom prst="rect">
            <a:avLst/>
          </a:prstGeom>
        </p:spPr>
      </p:pic>
      <p:sp>
        <p:nvSpPr>
          <p:cNvPr id="81" name="Content Placeholder 8">
            <a:extLst>
              <a:ext uri="{FF2B5EF4-FFF2-40B4-BE49-F238E27FC236}">
                <a16:creationId xmlns:a16="http://schemas.microsoft.com/office/drawing/2014/main" id="{8D9C03AC-A6CE-4577-8D4A-C3FAEF0CC1BB}"/>
              </a:ext>
            </a:extLst>
          </p:cNvPr>
          <p:cNvSpPr txBox="1">
            <a:spLocks/>
          </p:cNvSpPr>
          <p:nvPr/>
        </p:nvSpPr>
        <p:spPr>
          <a:xfrm>
            <a:off x="2660446" y="3767788"/>
            <a:ext cx="1671738" cy="1596149"/>
          </a:xfrm>
          <a:prstGeom prst="rect">
            <a:avLst/>
          </a:prstGeom>
          <a:solidFill>
            <a:schemeClr val="tx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6. </a:t>
            </a:r>
            <a:br>
              <a:rPr lang="en-GB" b="1" spc="-20" dirty="0">
                <a:solidFill>
                  <a:schemeClr val="tx1"/>
                </a:solidFill>
              </a:rPr>
            </a:br>
            <a:r>
              <a:rPr lang="en-GB" sz="1600" b="1" spc="-20" dirty="0">
                <a:solidFill>
                  <a:schemeClr val="tx1"/>
                </a:solidFill>
              </a:rPr>
              <a:t>Tackling high </a:t>
            </a:r>
            <a:br>
              <a:rPr lang="en-GB" sz="1600" b="1" spc="-20" dirty="0">
                <a:solidFill>
                  <a:schemeClr val="tx1"/>
                </a:solidFill>
              </a:rPr>
            </a:br>
            <a:r>
              <a:rPr lang="en-GB" sz="1600" b="1" spc="-20" dirty="0">
                <a:solidFill>
                  <a:schemeClr val="tx1"/>
                </a:solidFill>
              </a:rPr>
              <a:t>frequency locations</a:t>
            </a:r>
          </a:p>
        </p:txBody>
      </p:sp>
      <p:pic>
        <p:nvPicPr>
          <p:cNvPr id="35" name="Picture 34" descr="A picture containing fence, building&#10;&#10;Description generated with very high confidence">
            <a:extLst>
              <a:ext uri="{FF2B5EF4-FFF2-40B4-BE49-F238E27FC236}">
                <a16:creationId xmlns:a16="http://schemas.microsoft.com/office/drawing/2014/main" id="{4A13A9C9-CA00-48A3-AE68-990FA4D22B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1257" y="4548223"/>
            <a:ext cx="1642299" cy="834183"/>
          </a:xfrm>
          <a:prstGeom prst="rect">
            <a:avLst/>
          </a:prstGeom>
        </p:spPr>
      </p:pic>
      <p:sp>
        <p:nvSpPr>
          <p:cNvPr id="77" name="Content Placeholder 8">
            <a:extLst>
              <a:ext uri="{FF2B5EF4-FFF2-40B4-BE49-F238E27FC236}">
                <a16:creationId xmlns:a16="http://schemas.microsoft.com/office/drawing/2014/main" id="{1BB56821-F5D6-4482-B2D3-74FF567B3373}"/>
              </a:ext>
            </a:extLst>
          </p:cNvPr>
          <p:cNvSpPr txBox="1">
            <a:spLocks/>
          </p:cNvSpPr>
          <p:nvPr/>
        </p:nvSpPr>
        <p:spPr>
          <a:xfrm>
            <a:off x="4644008" y="3788063"/>
            <a:ext cx="1642299" cy="1592359"/>
          </a:xfrm>
          <a:prstGeom prst="rect">
            <a:avLst/>
          </a:prstGeom>
          <a:solidFill>
            <a:schemeClr val="tx2">
              <a:alpha val="20000"/>
            </a:schemeClr>
          </a:solidFill>
        </p:spPr>
        <p:txBody>
          <a:bodyPr vert="horz" lIns="108000" tIns="72000" rIns="72000" bIns="36000" rtlCol="0" anchor="ctr"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en-GB" sz="3600" b="1" spc="-20" dirty="0">
                <a:solidFill>
                  <a:schemeClr val="tx1"/>
                </a:solidFill>
              </a:rPr>
              <a:t>7. </a:t>
            </a:r>
            <a:br>
              <a:rPr lang="en-GB" b="1" spc="-20" dirty="0">
                <a:solidFill>
                  <a:schemeClr val="tx1"/>
                </a:solidFill>
              </a:rPr>
            </a:br>
            <a:r>
              <a:rPr lang="en-GB" sz="1600" b="1" spc="-20" dirty="0">
                <a:solidFill>
                  <a:schemeClr val="tx1"/>
                </a:solidFill>
              </a:rPr>
              <a:t>Reducing isolation</a:t>
            </a:r>
          </a:p>
        </p:txBody>
      </p:sp>
      <p:sp>
        <p:nvSpPr>
          <p:cNvPr id="2" name="Title 1"/>
          <p:cNvSpPr>
            <a:spLocks noGrp="1"/>
          </p:cNvSpPr>
          <p:nvPr>
            <p:ph type="title"/>
          </p:nvPr>
        </p:nvSpPr>
        <p:spPr/>
        <p:txBody>
          <a:bodyPr>
            <a:normAutofit/>
          </a:bodyPr>
          <a:lstStyle/>
          <a:p>
            <a:r>
              <a:rPr lang="en-GB" dirty="0"/>
              <a:t>Priorities: by Professor Louis Appleby </a:t>
            </a:r>
            <a:r>
              <a:rPr lang="en-GB" sz="2000" dirty="0"/>
              <a:t>(Leads the National Suicide Prevention Strategy for England)</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3644060B-0A5E-413D-A970-A2B711F38F5D}"/>
              </a:ext>
            </a:extLst>
          </p:cNvPr>
          <p:cNvSpPr>
            <a:spLocks noGrp="1"/>
          </p:cNvSpPr>
          <p:nvPr>
            <p:ph type="sldNum" sz="quarter" idx="12"/>
          </p:nvPr>
        </p:nvSpPr>
        <p:spPr/>
        <p:txBody>
          <a:bodyPr/>
          <a:lstStyle/>
          <a:p>
            <a:fld id="{E214824C-0A41-4C12-9CCA-27FE7B02A77E}" type="slidenum">
              <a:rPr lang="en-GB" smtClean="0"/>
              <a:t>35</a:t>
            </a:fld>
            <a:endParaRPr lang="en-GB" dirty="0"/>
          </a:p>
        </p:txBody>
      </p:sp>
      <p:sp>
        <p:nvSpPr>
          <p:cNvPr id="65" name="Rectangle 64">
            <a:extLst>
              <a:ext uri="{FF2B5EF4-FFF2-40B4-BE49-F238E27FC236}">
                <a16:creationId xmlns:a16="http://schemas.microsoft.com/office/drawing/2014/main" id="{30C3B6AC-32B7-4D58-954C-6164DB4BCF7E}"/>
              </a:ext>
            </a:extLst>
          </p:cNvPr>
          <p:cNvSpPr/>
          <p:nvPr/>
        </p:nvSpPr>
        <p:spPr>
          <a:xfrm>
            <a:off x="4268416" y="1836640"/>
            <a:ext cx="1657852" cy="159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71D9DFEA-7432-48EF-91BE-F01780A74E5B}"/>
              </a:ext>
            </a:extLst>
          </p:cNvPr>
          <p:cNvSpPr/>
          <p:nvPr/>
        </p:nvSpPr>
        <p:spPr>
          <a:xfrm>
            <a:off x="4268416" y="3767788"/>
            <a:ext cx="1657852" cy="159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6245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Monitoring and evaluation</a:t>
            </a:r>
          </a:p>
        </p:txBody>
      </p:sp>
      <p:sp>
        <p:nvSpPr>
          <p:cNvPr id="3" name="Content Placeholder 2"/>
          <p:cNvSpPr>
            <a:spLocks noGrp="1"/>
          </p:cNvSpPr>
          <p:nvPr>
            <p:ph idx="1"/>
          </p:nvPr>
        </p:nvSpPr>
        <p:spPr>
          <a:xfrm>
            <a:off x="628650" y="1916832"/>
            <a:ext cx="4447406" cy="4028589"/>
          </a:xfrm>
        </p:spPr>
        <p:txBody>
          <a:bodyPr>
            <a:noAutofit/>
          </a:bodyPr>
          <a:lstStyle/>
          <a:p>
            <a:r>
              <a:rPr lang="en-GB" dirty="0"/>
              <a:t>Be clear from the outset how effectiveness and impact </a:t>
            </a:r>
            <a:br>
              <a:rPr lang="en-GB" dirty="0"/>
            </a:br>
            <a:r>
              <a:rPr lang="en-GB" dirty="0"/>
              <a:t>will be measured</a:t>
            </a:r>
          </a:p>
          <a:p>
            <a:pPr lvl="1"/>
            <a:r>
              <a:rPr lang="en-GB" b="1" dirty="0"/>
              <a:t>Set outcome measures, ultimately this is a reduction in </a:t>
            </a:r>
            <a:br>
              <a:rPr lang="en-GB" b="1" dirty="0"/>
            </a:br>
            <a:r>
              <a:rPr lang="en-GB" b="1" dirty="0"/>
              <a:t>suicides but should not be the only outcome measure:</a:t>
            </a:r>
          </a:p>
          <a:p>
            <a:pPr lvl="2"/>
            <a:r>
              <a:rPr lang="en-GB" dirty="0"/>
              <a:t>Suicide attempts and self-harm</a:t>
            </a:r>
          </a:p>
          <a:p>
            <a:pPr lvl="2"/>
            <a:r>
              <a:rPr lang="en-GB" dirty="0"/>
              <a:t>Help-seeking </a:t>
            </a:r>
          </a:p>
          <a:p>
            <a:pPr lvl="2"/>
            <a:r>
              <a:rPr lang="en-GB" dirty="0"/>
              <a:t>Engagement with services</a:t>
            </a:r>
          </a:p>
          <a:p>
            <a:pPr lvl="2"/>
            <a:r>
              <a:rPr lang="en-GB" dirty="0"/>
              <a:t>Perceived reduction in stigma</a:t>
            </a:r>
          </a:p>
        </p:txBody>
      </p:sp>
      <p:sp>
        <p:nvSpPr>
          <p:cNvPr id="7" name="Footer Placeholder 4"/>
          <p:cNvSpPr>
            <a:spLocks noGrp="1"/>
          </p:cNvSpPr>
          <p:nvPr>
            <p:ph type="ftr" sz="quarter" idx="11"/>
          </p:nvPr>
        </p:nvSpPr>
        <p:spPr/>
        <p:txBody>
          <a:bodyPr/>
          <a:lstStyle/>
          <a:p>
            <a:r>
              <a:rPr lang="en-GB" dirty="0"/>
              <a:t>Local suicide prevention planning</a:t>
            </a:r>
            <a:endParaRPr lang="en-US" dirty="0"/>
          </a:p>
        </p:txBody>
      </p:sp>
      <p:sp>
        <p:nvSpPr>
          <p:cNvPr id="18" name="Slide Number Placeholder 17">
            <a:extLst>
              <a:ext uri="{FF2B5EF4-FFF2-40B4-BE49-F238E27FC236}">
                <a16:creationId xmlns:a16="http://schemas.microsoft.com/office/drawing/2014/main" id="{D8A9F16B-27EF-4883-A0C2-E4271E1468EF}"/>
              </a:ext>
            </a:extLst>
          </p:cNvPr>
          <p:cNvSpPr>
            <a:spLocks noGrp="1"/>
          </p:cNvSpPr>
          <p:nvPr>
            <p:ph type="sldNum" sz="quarter" idx="12"/>
          </p:nvPr>
        </p:nvSpPr>
        <p:spPr/>
        <p:txBody>
          <a:bodyPr/>
          <a:lstStyle/>
          <a:p>
            <a:fld id="{E214824C-0A41-4C12-9CCA-27FE7B02A77E}" type="slidenum">
              <a:rPr lang="en-GB" smtClean="0"/>
              <a:t>36</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1774" y="1916831"/>
            <a:ext cx="2953576" cy="4092393"/>
          </a:xfrm>
          <a:prstGeom prst="rect">
            <a:avLst/>
          </a:prstGeom>
        </p:spPr>
      </p:pic>
      <p:sp>
        <p:nvSpPr>
          <p:cNvPr id="8" name="Rectangle 7">
            <a:extLst>
              <a:ext uri="{FF2B5EF4-FFF2-40B4-BE49-F238E27FC236}">
                <a16:creationId xmlns:a16="http://schemas.microsoft.com/office/drawing/2014/main" id="{A256F49D-3638-4F3A-8FA3-EDFA1A25106F}"/>
              </a:ext>
            </a:extLst>
          </p:cNvPr>
          <p:cNvSpPr/>
          <p:nvPr/>
        </p:nvSpPr>
        <p:spPr>
          <a:xfrm>
            <a:off x="5561774" y="1916831"/>
            <a:ext cx="2935238" cy="4104457"/>
          </a:xfrm>
          <a:prstGeom prst="rect">
            <a:avLst/>
          </a:prstGeom>
          <a:solidFill>
            <a:schemeClr val="bg2">
              <a:lumMod val="20000"/>
              <a:lumOff val="8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03035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GB" dirty="0"/>
              <a:t>Ideas and resources:</a:t>
            </a:r>
          </a:p>
          <a:p>
            <a:pPr marL="571500" lvl="0" indent="-571500">
              <a:buFont typeface="Arial" panose="020B0604020202020204" pitchFamily="34" charset="0"/>
              <a:buChar char="•"/>
            </a:pPr>
            <a:r>
              <a:rPr lang="en-GB" dirty="0"/>
              <a:t>People bereaved by suicide</a:t>
            </a:r>
          </a:p>
          <a:p>
            <a:pPr marL="571500" lvl="0" indent="-571500">
              <a:buFont typeface="Arial" panose="020B0604020202020204" pitchFamily="34" charset="0"/>
              <a:buChar char="•"/>
            </a:pPr>
            <a:r>
              <a:rPr lang="en-GB" dirty="0"/>
              <a:t>Occupation</a:t>
            </a:r>
            <a:endParaRPr lang="en-US" dirty="0"/>
          </a:p>
          <a:p>
            <a:endParaRPr lang="en-GB" dirty="0"/>
          </a:p>
        </p:txBody>
      </p:sp>
      <p:sp>
        <p:nvSpPr>
          <p:cNvPr id="2" name="Title 1"/>
          <p:cNvSpPr>
            <a:spLocks noGrp="1"/>
          </p:cNvSpPr>
          <p:nvPr>
            <p:ph type="ctrTitle"/>
          </p:nvPr>
        </p:nvSpPr>
        <p:spPr/>
        <p:txBody>
          <a:bodyPr/>
          <a:lstStyle/>
          <a:p>
            <a:r>
              <a:rPr lang="en-GB" b="1" dirty="0"/>
              <a:t>Section 5</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F62837B3-E060-4F32-B7C7-24AA84C78950}"/>
              </a:ext>
            </a:extLst>
          </p:cNvPr>
          <p:cNvSpPr>
            <a:spLocks noGrp="1"/>
          </p:cNvSpPr>
          <p:nvPr>
            <p:ph type="sldNum" sz="quarter" idx="12"/>
          </p:nvPr>
        </p:nvSpPr>
        <p:spPr/>
        <p:txBody>
          <a:bodyPr/>
          <a:lstStyle/>
          <a:p>
            <a:fld id="{E214824C-0A41-4C12-9CCA-27FE7B02A77E}" type="slidenum">
              <a:rPr lang="en-GB" smtClean="0"/>
              <a:pPr/>
              <a:t>37</a:t>
            </a:fld>
            <a:endParaRPr lang="en-GB" dirty="0"/>
          </a:p>
        </p:txBody>
      </p:sp>
    </p:spTree>
    <p:extLst>
      <p:ext uri="{BB962C8B-B14F-4D97-AF65-F5344CB8AC3E}">
        <p14:creationId xmlns:p14="http://schemas.microsoft.com/office/powerpoint/2010/main" val="1808341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8">
            <a:extLst>
              <a:ext uri="{FF2B5EF4-FFF2-40B4-BE49-F238E27FC236}">
                <a16:creationId xmlns:a16="http://schemas.microsoft.com/office/drawing/2014/main" id="{692384E4-3923-4F94-B03C-DB0304BD3401}"/>
              </a:ext>
            </a:extLst>
          </p:cNvPr>
          <p:cNvSpPr txBox="1">
            <a:spLocks/>
          </p:cNvSpPr>
          <p:nvPr/>
        </p:nvSpPr>
        <p:spPr>
          <a:xfrm>
            <a:off x="3708000" y="1848782"/>
            <a:ext cx="5169600" cy="3967817"/>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Clr>
                <a:schemeClr val="bg2"/>
              </a:buClr>
              <a:buSzPct val="13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spcBef>
                <a:spcPct val="30000"/>
              </a:spcBef>
              <a:spcAft>
                <a:spcPct val="0"/>
              </a:spcAft>
              <a:tabLst>
                <a:tab pos="1978025" algn="l"/>
              </a:tabLst>
              <a:defRPr/>
            </a:pPr>
            <a:r>
              <a:rPr lang="en-GB" sz="1400" dirty="0">
                <a:solidFill>
                  <a:srgbClr val="00B092"/>
                </a:solidFill>
                <a:ea typeface="ヒラギノ角ゴ Pro W3" pitchFamily="84" charset="-128"/>
                <a:cs typeface="ヒラギノ角ゴ Pro W3" pitchFamily="84" charset="-128"/>
              </a:rPr>
              <a:t>	</a:t>
            </a:r>
            <a:r>
              <a:rPr lang="en-GB" sz="1600" dirty="0">
                <a:solidFill>
                  <a:srgbClr val="00B092"/>
                </a:solidFill>
                <a:ea typeface="ヒラギノ角ゴ Pro W3" pitchFamily="84" charset="-128"/>
                <a:cs typeface="ヒラギノ角ゴ Pro W3" pitchFamily="84" charset="-128"/>
              </a:rPr>
              <a:t>Around </a:t>
            </a:r>
            <a:r>
              <a:rPr lang="en-GB" sz="1600" b="1" dirty="0">
                <a:solidFill>
                  <a:srgbClr val="00B092"/>
                </a:solidFill>
                <a:ea typeface="ヒラギノ角ゴ Pro W3" pitchFamily="84" charset="-128"/>
                <a:cs typeface="ヒラギノ角ゴ Pro W3" pitchFamily="84" charset="-128"/>
              </a:rPr>
              <a:t>50,000</a:t>
            </a:r>
            <a:r>
              <a:rPr lang="en-GB" sz="1600" dirty="0">
                <a:solidFill>
                  <a:srgbClr val="00B092"/>
                </a:solidFill>
                <a:ea typeface="ヒラギノ角ゴ Pro W3" pitchFamily="84" charset="-128"/>
                <a:cs typeface="ヒラギノ角ゴ Pro W3" pitchFamily="84" charset="-128"/>
              </a:rPr>
              <a:t> people are 	directly affected by each suicide.</a:t>
            </a:r>
          </a:p>
        </p:txBody>
      </p:sp>
      <p:pic>
        <p:nvPicPr>
          <p:cNvPr id="17" name="Picture 16" descr="A close up of a logo&#10;&#10;Description generated with very high confidence">
            <a:extLst>
              <a:ext uri="{FF2B5EF4-FFF2-40B4-BE49-F238E27FC236}">
                <a16:creationId xmlns:a16="http://schemas.microsoft.com/office/drawing/2014/main" id="{5A05C7F4-355B-4EBB-B493-37152DC8F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8400" y="1842201"/>
            <a:ext cx="2067369" cy="1839884"/>
          </a:xfrm>
          <a:prstGeom prst="rect">
            <a:avLst/>
          </a:prstGeom>
        </p:spPr>
      </p:pic>
      <p:sp>
        <p:nvSpPr>
          <p:cNvPr id="9" name="Content Placeholder 8">
            <a:extLst>
              <a:ext uri="{FF2B5EF4-FFF2-40B4-BE49-F238E27FC236}">
                <a16:creationId xmlns:a16="http://schemas.microsoft.com/office/drawing/2014/main" id="{7B15C238-4D85-44AC-B7C8-94F7EEBCB6D9}"/>
              </a:ext>
            </a:extLst>
          </p:cNvPr>
          <p:cNvSpPr txBox="1">
            <a:spLocks/>
          </p:cNvSpPr>
          <p:nvPr/>
        </p:nvSpPr>
        <p:spPr>
          <a:xfrm>
            <a:off x="628650" y="1831632"/>
            <a:ext cx="2935238" cy="3984967"/>
          </a:xfrm>
          <a:prstGeom prst="rect">
            <a:avLst/>
          </a:prstGeom>
          <a:solidFill>
            <a:srgbClr val="F2FBFA"/>
          </a:solid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Clr>
                <a:schemeClr val="bg2"/>
              </a:buClr>
              <a:buSzPct val="13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spcBef>
                <a:spcPct val="30000"/>
              </a:spcBef>
              <a:spcAft>
                <a:spcPct val="0"/>
              </a:spcAft>
              <a:defRPr/>
            </a:pPr>
            <a:r>
              <a:rPr lang="en-GB" b="1" dirty="0">
                <a:solidFill>
                  <a:schemeClr val="tx2"/>
                </a:solidFill>
                <a:ea typeface="ヒラギノ角ゴ Pro W3" pitchFamily="84" charset="-128"/>
                <a:cs typeface="ヒラギノ角ゴ Pro W3" pitchFamily="84" charset="-128"/>
              </a:rPr>
              <a:t>Postvention</a:t>
            </a:r>
          </a:p>
          <a:p>
            <a:pPr eaLnBrk="0" hangingPunct="0">
              <a:lnSpc>
                <a:spcPct val="100000"/>
              </a:lnSpc>
              <a:spcBef>
                <a:spcPct val="30000"/>
              </a:spcBef>
              <a:spcAft>
                <a:spcPct val="0"/>
              </a:spcAft>
              <a:defRPr/>
            </a:pPr>
            <a:r>
              <a:rPr lang="en-GB" dirty="0">
                <a:solidFill>
                  <a:schemeClr val="tx2"/>
                </a:solidFill>
                <a:ea typeface="ヒラギノ角ゴ Pro W3" pitchFamily="84" charset="-128"/>
                <a:cs typeface="ヒラギノ角ゴ Pro W3" pitchFamily="84" charset="-128"/>
              </a:rPr>
              <a:t>Describes activities developed by, with, </a:t>
            </a:r>
            <a:br>
              <a:rPr lang="en-GB" dirty="0">
                <a:solidFill>
                  <a:schemeClr val="tx2"/>
                </a:solidFill>
                <a:ea typeface="ヒラギノ角ゴ Pro W3" pitchFamily="84" charset="-128"/>
                <a:cs typeface="ヒラギノ角ゴ Pro W3" pitchFamily="84" charset="-128"/>
              </a:rPr>
            </a:br>
            <a:r>
              <a:rPr lang="en-GB" dirty="0">
                <a:solidFill>
                  <a:schemeClr val="tx2"/>
                </a:solidFill>
                <a:ea typeface="ヒラギノ角ゴ Pro W3" pitchFamily="84" charset="-128"/>
                <a:cs typeface="ヒラギノ角ゴ Pro W3" pitchFamily="84" charset="-128"/>
              </a:rPr>
              <a:t>or for people who have been bereaved by </a:t>
            </a:r>
            <a:br>
              <a:rPr lang="en-GB" dirty="0">
                <a:solidFill>
                  <a:schemeClr val="tx2"/>
                </a:solidFill>
                <a:ea typeface="ヒラギノ角ゴ Pro W3" pitchFamily="84" charset="-128"/>
                <a:cs typeface="ヒラギノ角ゴ Pro W3" pitchFamily="84" charset="-128"/>
              </a:rPr>
            </a:br>
            <a:r>
              <a:rPr lang="en-GB" dirty="0">
                <a:solidFill>
                  <a:schemeClr val="tx2"/>
                </a:solidFill>
                <a:ea typeface="ヒラギノ角ゴ Pro W3" pitchFamily="84" charset="-128"/>
                <a:cs typeface="ヒラギノ角ゴ Pro W3" pitchFamily="84" charset="-128"/>
              </a:rPr>
              <a:t>suicide, to support their recovery and to prevent adverse outcomes, including suicide and suicidal ideation.</a:t>
            </a:r>
          </a:p>
        </p:txBody>
      </p:sp>
      <p:sp>
        <p:nvSpPr>
          <p:cNvPr id="12" name="Content Placeholder 8">
            <a:extLst>
              <a:ext uri="{FF2B5EF4-FFF2-40B4-BE49-F238E27FC236}">
                <a16:creationId xmlns:a16="http://schemas.microsoft.com/office/drawing/2014/main" id="{F7E6EEBB-21D6-4541-9FAE-879317F18319}"/>
              </a:ext>
            </a:extLst>
          </p:cNvPr>
          <p:cNvSpPr txBox="1">
            <a:spLocks/>
          </p:cNvSpPr>
          <p:nvPr/>
        </p:nvSpPr>
        <p:spPr>
          <a:xfrm>
            <a:off x="3708000" y="3789040"/>
            <a:ext cx="5169600" cy="2014350"/>
          </a:xfrm>
          <a:prstGeom prst="rect">
            <a:avLst/>
          </a:prstGeom>
          <a:noFill/>
        </p:spPr>
        <p:txBody>
          <a:bodyPr vert="horz" lIns="108000" tIns="72000" rIns="72000" bIns="36000" rtlCol="0" anchor="t" anchorCtr="0">
            <a:normAutofit/>
          </a:bodyPr>
          <a:lstStyle>
            <a:lvl1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bg2"/>
                </a:solidFill>
                <a:latin typeface="+mn-lt"/>
                <a:ea typeface="+mn-ea"/>
                <a:cs typeface="+mn-cs"/>
              </a:defRPr>
            </a:lvl1pPr>
            <a:lvl2pPr marL="0" indent="0" algn="l" defTabSz="914400" rtl="0" eaLnBrk="1" latinLnBrk="0" hangingPunct="1">
              <a:lnSpc>
                <a:spcPts val="216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ts val="2160"/>
              </a:lnSpc>
              <a:spcBef>
                <a:spcPts val="0"/>
              </a:spcBef>
              <a:spcAft>
                <a:spcPts val="600"/>
              </a:spcAft>
              <a:buClr>
                <a:schemeClr val="bg2"/>
              </a:buClr>
              <a:buSzPct val="130000"/>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ts val="1920"/>
              </a:lnSpc>
              <a:spcBef>
                <a:spcPts val="0"/>
              </a:spcBef>
              <a:spcAft>
                <a:spcPts val="600"/>
              </a:spcAft>
              <a:buClr>
                <a:schemeClr val="bg2"/>
              </a:buClr>
              <a:buSzPct val="130000"/>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ts val="1800"/>
              </a:lnSpc>
              <a:spcBef>
                <a:spcPts val="0"/>
              </a:spcBef>
              <a:spcAft>
                <a:spcPts val="600"/>
              </a:spcAft>
              <a:buClr>
                <a:schemeClr val="bg2"/>
              </a:buClr>
              <a:buSzPct val="130000"/>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defRPr/>
            </a:pPr>
            <a:r>
              <a:rPr lang="en-GB" sz="1600" dirty="0">
                <a:solidFill>
                  <a:srgbClr val="00B092"/>
                </a:solidFill>
                <a:ea typeface="ヒラギノ角ゴ Pro W3" pitchFamily="84" charset="-128"/>
                <a:cs typeface="ヒラギノ角ゴ Pro W3" pitchFamily="84" charset="-128"/>
              </a:rPr>
              <a:t>The cost of a suicide has </a:t>
            </a:r>
            <a:br>
              <a:rPr lang="en-GB" sz="1600" dirty="0">
                <a:solidFill>
                  <a:srgbClr val="00B092"/>
                </a:solidFill>
                <a:ea typeface="ヒラギノ角ゴ Pro W3" pitchFamily="84" charset="-128"/>
                <a:cs typeface="ヒラギノ角ゴ Pro W3" pitchFamily="84" charset="-128"/>
              </a:rPr>
            </a:br>
            <a:r>
              <a:rPr lang="en-GB" sz="1600" dirty="0">
                <a:solidFill>
                  <a:srgbClr val="00B092"/>
                </a:solidFill>
                <a:ea typeface="ヒラギノ角ゴ Pro W3" pitchFamily="84" charset="-128"/>
                <a:cs typeface="ヒラギノ角ゴ Pro W3" pitchFamily="84" charset="-128"/>
              </a:rPr>
              <a:t>been calculated as </a:t>
            </a:r>
            <a:r>
              <a:rPr lang="en-GB" sz="1600" b="1" dirty="0">
                <a:solidFill>
                  <a:srgbClr val="00B092"/>
                </a:solidFill>
                <a:ea typeface="ヒラギノ角ゴ Pro W3" pitchFamily="84" charset="-128"/>
                <a:cs typeface="ヒラギノ角ゴ Pro W3" pitchFamily="84" charset="-128"/>
              </a:rPr>
              <a:t>£1.67m</a:t>
            </a:r>
          </a:p>
          <a:p>
            <a:pPr eaLnBrk="0" hangingPunct="0">
              <a:lnSpc>
                <a:spcPct val="100000"/>
              </a:lnSpc>
              <a:defRPr/>
            </a:pPr>
            <a:r>
              <a:rPr lang="en-GB" sz="4400" b="1" dirty="0">
                <a:solidFill>
                  <a:srgbClr val="00B092"/>
                </a:solidFill>
                <a:ea typeface="ヒラギノ角ゴ Pro W3" pitchFamily="84" charset="-128"/>
                <a:cs typeface="ヒラギノ角ゴ Pro W3" pitchFamily="84" charset="-128"/>
              </a:rPr>
              <a:t>70%</a:t>
            </a:r>
          </a:p>
          <a:p>
            <a:pPr eaLnBrk="0" hangingPunct="0">
              <a:lnSpc>
                <a:spcPct val="100000"/>
              </a:lnSpc>
              <a:defRPr/>
            </a:pPr>
            <a:r>
              <a:rPr lang="en-GB" sz="1600" dirty="0">
                <a:solidFill>
                  <a:srgbClr val="00B092"/>
                </a:solidFill>
                <a:ea typeface="ヒラギノ角ゴ Pro W3" pitchFamily="84" charset="-128"/>
                <a:cs typeface="ヒラギノ角ゴ Pro W3" pitchFamily="84" charset="-128"/>
              </a:rPr>
              <a:t>of that figure representing the </a:t>
            </a:r>
            <a:br>
              <a:rPr lang="en-GB" sz="1600" dirty="0">
                <a:solidFill>
                  <a:srgbClr val="00B092"/>
                </a:solidFill>
                <a:ea typeface="ヒラギノ角ゴ Pro W3" pitchFamily="84" charset="-128"/>
                <a:cs typeface="ヒラギノ角ゴ Pro W3" pitchFamily="84" charset="-128"/>
              </a:rPr>
            </a:br>
            <a:r>
              <a:rPr lang="en-GB" sz="1600" dirty="0">
                <a:solidFill>
                  <a:srgbClr val="00B092"/>
                </a:solidFill>
                <a:ea typeface="ヒラギノ角ゴ Pro W3" pitchFamily="84" charset="-128"/>
                <a:cs typeface="ヒラギノ角ゴ Pro W3" pitchFamily="84" charset="-128"/>
              </a:rPr>
              <a:t>emotional impact on relatives</a:t>
            </a:r>
          </a:p>
        </p:txBody>
      </p:sp>
      <p:sp>
        <p:nvSpPr>
          <p:cNvPr id="2" name="Title 1"/>
          <p:cNvSpPr>
            <a:spLocks noGrp="1"/>
          </p:cNvSpPr>
          <p:nvPr>
            <p:ph type="title"/>
          </p:nvPr>
        </p:nvSpPr>
        <p:spPr>
          <a:xfrm>
            <a:off x="628650" y="365126"/>
            <a:ext cx="8335838" cy="1325563"/>
          </a:xfrm>
        </p:spPr>
        <p:txBody>
          <a:bodyPr/>
          <a:lstStyle/>
          <a:p>
            <a:r>
              <a:rPr lang="en-GB" dirty="0"/>
              <a:t>People bereaved by suicide</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10" name="Straight Connector 9">
            <a:extLst>
              <a:ext uri="{FF2B5EF4-FFF2-40B4-BE49-F238E27FC236}">
                <a16:creationId xmlns:a16="http://schemas.microsoft.com/office/drawing/2014/main" id="{750D55D7-3C9B-4063-A519-49832BA2C913}"/>
              </a:ext>
            </a:extLst>
          </p:cNvPr>
          <p:cNvCxnSpPr/>
          <p:nvPr/>
        </p:nvCxnSpPr>
        <p:spPr>
          <a:xfrm>
            <a:off x="3708000" y="1850400"/>
            <a:ext cx="5169600"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352F83-B41E-4591-B4AB-262B43E9039D}"/>
              </a:ext>
            </a:extLst>
          </p:cNvPr>
          <p:cNvCxnSpPr/>
          <p:nvPr/>
        </p:nvCxnSpPr>
        <p:spPr>
          <a:xfrm>
            <a:off x="628650" y="1850400"/>
            <a:ext cx="2935238" cy="0"/>
          </a:xfrm>
          <a:prstGeom prst="line">
            <a:avLst/>
          </a:prstGeom>
          <a:ln w="28575">
            <a:solidFill>
              <a:srgbClr val="00B294"/>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logo&#10;&#10;Description generated with very high confidence">
            <a:extLst>
              <a:ext uri="{FF2B5EF4-FFF2-40B4-BE49-F238E27FC236}">
                <a16:creationId xmlns:a16="http://schemas.microsoft.com/office/drawing/2014/main" id="{8711A1E0-D360-4925-8C30-53350C3F4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3977013"/>
            <a:ext cx="1645849" cy="1437657"/>
          </a:xfrm>
          <a:prstGeom prst="rect">
            <a:avLst/>
          </a:prstGeom>
        </p:spPr>
      </p:pic>
      <p:sp>
        <p:nvSpPr>
          <p:cNvPr id="19" name="Slide Number Placeholder 18">
            <a:extLst>
              <a:ext uri="{FF2B5EF4-FFF2-40B4-BE49-F238E27FC236}">
                <a16:creationId xmlns:a16="http://schemas.microsoft.com/office/drawing/2014/main" id="{42B38EC6-BEBC-4B53-856F-F9ABA797DD49}"/>
              </a:ext>
            </a:extLst>
          </p:cNvPr>
          <p:cNvSpPr>
            <a:spLocks noGrp="1"/>
          </p:cNvSpPr>
          <p:nvPr>
            <p:ph type="sldNum" sz="quarter" idx="12"/>
          </p:nvPr>
        </p:nvSpPr>
        <p:spPr/>
        <p:txBody>
          <a:bodyPr/>
          <a:lstStyle/>
          <a:p>
            <a:fld id="{E214824C-0A41-4C12-9CCA-27FE7B02A77E}" type="slidenum">
              <a:rPr lang="en-GB" smtClean="0"/>
              <a:t>38</a:t>
            </a:fld>
            <a:endParaRPr lang="en-GB" dirty="0"/>
          </a:p>
        </p:txBody>
      </p:sp>
    </p:spTree>
    <p:extLst>
      <p:ext uri="{BB962C8B-B14F-4D97-AF65-F5344CB8AC3E}">
        <p14:creationId xmlns:p14="http://schemas.microsoft.com/office/powerpoint/2010/main" val="795752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Suicide postvention: </a:t>
            </a:r>
            <a:br>
              <a:rPr lang="en-GB" dirty="0"/>
            </a:br>
            <a:r>
              <a:rPr lang="en-GB" dirty="0"/>
              <a:t>Ten essential things to know</a:t>
            </a:r>
          </a:p>
        </p:txBody>
      </p:sp>
      <p:sp>
        <p:nvSpPr>
          <p:cNvPr id="5" name="Footer Placeholder 4"/>
          <p:cNvSpPr>
            <a:spLocks noGrp="1"/>
          </p:cNvSpPr>
          <p:nvPr>
            <p:ph type="ftr" sz="quarter" idx="11"/>
          </p:nvPr>
        </p:nvSpPr>
        <p:spPr/>
        <p:txBody>
          <a:bodyPr/>
          <a:lstStyle/>
          <a:p>
            <a:r>
              <a:rPr lang="en-US" dirty="0"/>
              <a:t>Local suicide prevention planning</a:t>
            </a:r>
          </a:p>
        </p:txBody>
      </p:sp>
      <p:graphicFrame>
        <p:nvGraphicFramePr>
          <p:cNvPr id="6" name="Table 5">
            <a:extLst>
              <a:ext uri="{FF2B5EF4-FFF2-40B4-BE49-F238E27FC236}">
                <a16:creationId xmlns:a16="http://schemas.microsoft.com/office/drawing/2014/main" id="{3B742EF0-D1B0-40A6-9EC5-2AC9DC167C60}"/>
              </a:ext>
            </a:extLst>
          </p:cNvPr>
          <p:cNvGraphicFramePr>
            <a:graphicFrameLocks noGrp="1"/>
          </p:cNvGraphicFramePr>
          <p:nvPr>
            <p:extLst>
              <p:ext uri="{D42A27DB-BD31-4B8C-83A1-F6EECF244321}">
                <p14:modId xmlns:p14="http://schemas.microsoft.com/office/powerpoint/2010/main" val="298049250"/>
              </p:ext>
            </p:extLst>
          </p:nvPr>
        </p:nvGraphicFramePr>
        <p:xfrm>
          <a:off x="628650" y="1825625"/>
          <a:ext cx="8226000" cy="4123655"/>
        </p:xfrm>
        <a:graphic>
          <a:graphicData uri="http://schemas.openxmlformats.org/drawingml/2006/table">
            <a:tbl>
              <a:tblPr firstRow="1" bandRow="1">
                <a:tableStyleId>{5C22544A-7EE6-4342-B048-85BDC9FD1C3A}</a:tableStyleId>
              </a:tblPr>
              <a:tblGrid>
                <a:gridCol w="702000">
                  <a:extLst>
                    <a:ext uri="{9D8B030D-6E8A-4147-A177-3AD203B41FA5}">
                      <a16:colId xmlns:a16="http://schemas.microsoft.com/office/drawing/2014/main" val="404029070"/>
                    </a:ext>
                  </a:extLst>
                </a:gridCol>
                <a:gridCol w="7524000">
                  <a:extLst>
                    <a:ext uri="{9D8B030D-6E8A-4147-A177-3AD203B41FA5}">
                      <a16:colId xmlns:a16="http://schemas.microsoft.com/office/drawing/2014/main" val="3212070438"/>
                    </a:ext>
                  </a:extLst>
                </a:gridCol>
              </a:tblGrid>
              <a:tr h="803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rPr>
                        <a:t>1.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l" defTabSz="914400" rtl="0" eaLnBrk="1" fontAlgn="auto" latinLnBrk="0" hangingPunct="1">
                        <a:lnSpc>
                          <a:spcPts val="2700"/>
                        </a:lnSpc>
                        <a:spcBef>
                          <a:spcPts val="0"/>
                        </a:spcBef>
                        <a:spcAft>
                          <a:spcPts val="0"/>
                        </a:spcAft>
                        <a:buClrTx/>
                        <a:buSzTx/>
                        <a:buFontTx/>
                        <a:buNone/>
                        <a:tabLst/>
                        <a:defRPr/>
                      </a:pPr>
                      <a:r>
                        <a:rPr lang="en-US" sz="2300" b="0" dirty="0">
                          <a:solidFill>
                            <a:schemeClr val="tx1"/>
                          </a:solidFill>
                        </a:rPr>
                        <a:t>Postvention is an essential part of public health</a:t>
                      </a:r>
                      <a:endParaRPr lang="en-US" sz="2300" b="1" dirty="0">
                        <a:solidFill>
                          <a:schemeClr val="tx1"/>
                        </a:solidFill>
                      </a:endParaRP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474401"/>
                  </a:ext>
                </a:extLst>
              </a:tr>
              <a:tr h="911043">
                <a:tc>
                  <a:txBody>
                    <a:bodyPr/>
                    <a:lstStyle/>
                    <a:p>
                      <a:pPr algn="ctr"/>
                      <a:r>
                        <a:rPr lang="en-US" sz="2800" b="1" dirty="0">
                          <a:solidFill>
                            <a:schemeClr val="tx1"/>
                          </a:solidFill>
                        </a:rPr>
                        <a:t>2.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tc>
                  <a:txBody>
                    <a:bodyPr/>
                    <a:lstStyle/>
                    <a:p>
                      <a:pPr>
                        <a:lnSpc>
                          <a:spcPts val="2700"/>
                        </a:lnSpc>
                      </a:pPr>
                      <a:r>
                        <a:rPr lang="en-US" sz="2300" b="0" dirty="0">
                          <a:solidFill>
                            <a:schemeClr val="tx1"/>
                          </a:solidFill>
                        </a:rPr>
                        <a:t>The scale of the problem</a:t>
                      </a:r>
                      <a:endParaRPr lang="en-GB" sz="2300" b="0" strike="sngStrike"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extLst>
                  <a:ext uri="{0D108BD9-81ED-4DB2-BD59-A6C34878D82A}">
                    <a16:rowId xmlns:a16="http://schemas.microsoft.com/office/drawing/2014/main" val="694835943"/>
                  </a:ext>
                </a:extLst>
              </a:tr>
              <a:tr h="803153">
                <a:tc>
                  <a:txBody>
                    <a:bodyPr/>
                    <a:lstStyle/>
                    <a:p>
                      <a:pPr algn="ctr"/>
                      <a:r>
                        <a:rPr lang="en-US" sz="2800" b="1" dirty="0">
                          <a:solidFill>
                            <a:schemeClr val="tx1"/>
                          </a:solidFill>
                        </a:rPr>
                        <a:t>3.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196"/>
                      </a:srgbClr>
                    </a:solidFill>
                  </a:tcPr>
                </a:tc>
                <a:tc>
                  <a:txBody>
                    <a:bodyPr/>
                    <a:lstStyle/>
                    <a:p>
                      <a:pPr>
                        <a:lnSpc>
                          <a:spcPts val="2700"/>
                        </a:lnSpc>
                      </a:pPr>
                      <a:r>
                        <a:rPr lang="en-US" sz="2300" b="0" dirty="0">
                          <a:solidFill>
                            <a:schemeClr val="tx1"/>
                          </a:solidFill>
                        </a:rPr>
                        <a:t>Suicide</a:t>
                      </a:r>
                      <a:r>
                        <a:rPr lang="en-US" sz="2300" b="0" baseline="0" dirty="0">
                          <a:solidFill>
                            <a:schemeClr val="tx1"/>
                          </a:solidFill>
                        </a:rPr>
                        <a:t> affects a wide range of people</a:t>
                      </a:r>
                      <a:endParaRPr lang="en-GB" sz="23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196"/>
                      </a:srgbClr>
                    </a:solidFill>
                  </a:tcPr>
                </a:tc>
                <a:extLst>
                  <a:ext uri="{0D108BD9-81ED-4DB2-BD59-A6C34878D82A}">
                    <a16:rowId xmlns:a16="http://schemas.microsoft.com/office/drawing/2014/main" val="4164043059"/>
                  </a:ext>
                </a:extLst>
              </a:tr>
              <a:tr h="803153">
                <a:tc>
                  <a:txBody>
                    <a:bodyPr/>
                    <a:lstStyle/>
                    <a:p>
                      <a:pPr algn="ctr"/>
                      <a:r>
                        <a:rPr lang="en-US" sz="2800" b="1" dirty="0">
                          <a:solidFill>
                            <a:schemeClr val="tx1"/>
                          </a:solidFill>
                        </a:rPr>
                        <a:t>4.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tc>
                  <a:txBody>
                    <a:bodyPr/>
                    <a:lstStyle/>
                    <a:p>
                      <a:pPr>
                        <a:lnSpc>
                          <a:spcPts val="2700"/>
                        </a:lnSpc>
                      </a:pPr>
                      <a:r>
                        <a:rPr lang="en-US" sz="2300" b="0" dirty="0">
                          <a:solidFill>
                            <a:schemeClr val="tx1"/>
                          </a:solidFill>
                        </a:rPr>
                        <a:t>There is significant unmet need for support</a:t>
                      </a:r>
                      <a:endParaRPr lang="en-GB" sz="23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extLst>
                  <a:ext uri="{0D108BD9-81ED-4DB2-BD59-A6C34878D82A}">
                    <a16:rowId xmlns:a16="http://schemas.microsoft.com/office/drawing/2014/main" val="1911302519"/>
                  </a:ext>
                </a:extLst>
              </a:tr>
              <a:tr h="803153">
                <a:tc>
                  <a:txBody>
                    <a:bodyPr/>
                    <a:lstStyle/>
                    <a:p>
                      <a:pPr algn="ctr"/>
                      <a:r>
                        <a:rPr lang="en-US" sz="2800" b="1" dirty="0">
                          <a:solidFill>
                            <a:schemeClr val="tx1"/>
                          </a:solidFill>
                        </a:rPr>
                        <a:t>5.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74">
                        <a:alpha val="10196"/>
                      </a:srgbClr>
                    </a:solidFill>
                  </a:tcPr>
                </a:tc>
                <a:tc>
                  <a:txBody>
                    <a:bodyPr/>
                    <a:lstStyle/>
                    <a:p>
                      <a:pPr>
                        <a:lnSpc>
                          <a:spcPts val="2700"/>
                        </a:lnSpc>
                      </a:pPr>
                      <a:r>
                        <a:rPr lang="en-US" sz="2300" b="0" dirty="0">
                          <a:solidFill>
                            <a:schemeClr val="tx1"/>
                          </a:solidFill>
                        </a:rPr>
                        <a:t>The health and economic case for action</a:t>
                      </a:r>
                      <a:r>
                        <a:rPr lang="en-US" sz="2300" b="0" baseline="0" dirty="0">
                          <a:solidFill>
                            <a:schemeClr val="tx1"/>
                          </a:solidFill>
                        </a:rPr>
                        <a:t> is building</a:t>
                      </a:r>
                      <a:endParaRPr lang="en-GB" sz="2300" b="0" u="none" strike="noStrike" dirty="0">
                        <a:solidFill>
                          <a:schemeClr val="tx1"/>
                        </a:solidFill>
                        <a:highlight>
                          <a:srgbClr val="FFFF00"/>
                        </a:highlight>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74">
                        <a:alpha val="10196"/>
                      </a:srgbClr>
                    </a:solidFill>
                  </a:tcPr>
                </a:tc>
                <a:extLst>
                  <a:ext uri="{0D108BD9-81ED-4DB2-BD59-A6C34878D82A}">
                    <a16:rowId xmlns:a16="http://schemas.microsoft.com/office/drawing/2014/main" val="1904467832"/>
                  </a:ext>
                </a:extLst>
              </a:tr>
            </a:tbl>
          </a:graphicData>
        </a:graphic>
      </p:graphicFrame>
      <p:sp>
        <p:nvSpPr>
          <p:cNvPr id="3" name="Slide Number Placeholder 2">
            <a:extLst>
              <a:ext uri="{FF2B5EF4-FFF2-40B4-BE49-F238E27FC236}">
                <a16:creationId xmlns:a16="http://schemas.microsoft.com/office/drawing/2014/main" id="{1FC2FF10-C8D8-4287-8120-6CEF8C6A7621}"/>
              </a:ext>
            </a:extLst>
          </p:cNvPr>
          <p:cNvSpPr>
            <a:spLocks noGrp="1"/>
          </p:cNvSpPr>
          <p:nvPr>
            <p:ph type="sldNum" sz="quarter" idx="12"/>
          </p:nvPr>
        </p:nvSpPr>
        <p:spPr/>
        <p:txBody>
          <a:bodyPr/>
          <a:lstStyle/>
          <a:p>
            <a:fld id="{E214824C-0A41-4C12-9CCA-27FE7B02A77E}" type="slidenum">
              <a:rPr lang="en-GB" smtClean="0"/>
              <a:t>39</a:t>
            </a:fld>
            <a:endParaRPr lang="en-GB" dirty="0"/>
          </a:p>
        </p:txBody>
      </p:sp>
    </p:spTree>
    <p:extLst>
      <p:ext uri="{BB962C8B-B14F-4D97-AF65-F5344CB8AC3E}">
        <p14:creationId xmlns:p14="http://schemas.microsoft.com/office/powerpoint/2010/main" val="868071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US" dirty="0"/>
              <a:t>National suicide prevention </a:t>
            </a:r>
          </a:p>
          <a:p>
            <a:pPr lvl="0"/>
            <a:r>
              <a:rPr lang="en-US" dirty="0"/>
              <a:t>strategy and policy context</a:t>
            </a:r>
          </a:p>
          <a:p>
            <a:endParaRPr lang="en-GB" dirty="0"/>
          </a:p>
        </p:txBody>
      </p:sp>
      <p:sp>
        <p:nvSpPr>
          <p:cNvPr id="2" name="Title 1"/>
          <p:cNvSpPr>
            <a:spLocks noGrp="1"/>
          </p:cNvSpPr>
          <p:nvPr>
            <p:ph type="ctrTitle"/>
          </p:nvPr>
        </p:nvSpPr>
        <p:spPr/>
        <p:txBody>
          <a:bodyPr/>
          <a:lstStyle/>
          <a:p>
            <a:r>
              <a:rPr lang="en-GB" sz="2800" dirty="0"/>
              <a:t>Section 1</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BBA511AD-38F6-4BB6-9A47-1F230640F095}"/>
              </a:ext>
            </a:extLst>
          </p:cNvPr>
          <p:cNvSpPr>
            <a:spLocks noGrp="1"/>
          </p:cNvSpPr>
          <p:nvPr>
            <p:ph type="sldNum" sz="quarter" idx="12"/>
          </p:nvPr>
        </p:nvSpPr>
        <p:spPr/>
        <p:txBody>
          <a:bodyPr/>
          <a:lstStyle/>
          <a:p>
            <a:fld id="{E214824C-0A41-4C12-9CCA-27FE7B02A77E}" type="slidenum">
              <a:rPr lang="en-GB" smtClean="0"/>
              <a:pPr/>
              <a:t>4</a:t>
            </a:fld>
            <a:endParaRPr lang="en-GB" dirty="0"/>
          </a:p>
        </p:txBody>
      </p:sp>
    </p:spTree>
    <p:extLst>
      <p:ext uri="{BB962C8B-B14F-4D97-AF65-F5344CB8AC3E}">
        <p14:creationId xmlns:p14="http://schemas.microsoft.com/office/powerpoint/2010/main" val="203848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6DE2D1B-7D3E-4851-9DFC-0201B3DCAD57}"/>
              </a:ext>
            </a:extLst>
          </p:cNvPr>
          <p:cNvGraphicFramePr>
            <a:graphicFrameLocks noGrp="1"/>
          </p:cNvGraphicFramePr>
          <p:nvPr>
            <p:extLst>
              <p:ext uri="{D42A27DB-BD31-4B8C-83A1-F6EECF244321}">
                <p14:modId xmlns:p14="http://schemas.microsoft.com/office/powerpoint/2010/main" val="1502350382"/>
              </p:ext>
            </p:extLst>
          </p:nvPr>
        </p:nvGraphicFramePr>
        <p:xfrm>
          <a:off x="628650" y="1825625"/>
          <a:ext cx="8226990" cy="4195663"/>
        </p:xfrm>
        <a:graphic>
          <a:graphicData uri="http://schemas.openxmlformats.org/drawingml/2006/table">
            <a:tbl>
              <a:tblPr firstRow="1" bandRow="1">
                <a:tableStyleId>{5C22544A-7EE6-4342-B048-85BDC9FD1C3A}</a:tableStyleId>
              </a:tblPr>
              <a:tblGrid>
                <a:gridCol w="702990">
                  <a:extLst>
                    <a:ext uri="{9D8B030D-6E8A-4147-A177-3AD203B41FA5}">
                      <a16:colId xmlns:a16="http://schemas.microsoft.com/office/drawing/2014/main" val="404029070"/>
                    </a:ext>
                  </a:extLst>
                </a:gridCol>
                <a:gridCol w="7524000">
                  <a:extLst>
                    <a:ext uri="{9D8B030D-6E8A-4147-A177-3AD203B41FA5}">
                      <a16:colId xmlns:a16="http://schemas.microsoft.com/office/drawing/2014/main" val="399746529"/>
                    </a:ext>
                  </a:extLst>
                </a:gridCol>
              </a:tblGrid>
              <a:tr h="751329">
                <a:tc>
                  <a:txBody>
                    <a:bodyPr/>
                    <a:lstStyle/>
                    <a:p>
                      <a:pPr marL="0" marR="0" lvl="0" indent="0" algn="ctr" defTabSz="914400" rtl="0" eaLnBrk="1" fontAlgn="auto" latinLnBrk="0" hangingPunct="1">
                        <a:lnSpc>
                          <a:spcPts val="2700"/>
                        </a:lnSpc>
                        <a:spcBef>
                          <a:spcPts val="0"/>
                        </a:spcBef>
                        <a:spcAft>
                          <a:spcPts val="0"/>
                        </a:spcAft>
                        <a:buClrTx/>
                        <a:buSzTx/>
                        <a:buFont typeface="+mj-lt"/>
                        <a:buNone/>
                        <a:tabLst/>
                        <a:defRPr/>
                      </a:pPr>
                      <a:r>
                        <a:rPr lang="en-GB" sz="2800" b="1" dirty="0">
                          <a:solidFill>
                            <a:schemeClr val="tx1"/>
                          </a:solidFill>
                        </a:rPr>
                        <a:t>6. </a:t>
                      </a:r>
                      <a:endParaRPr lang="en-GB" sz="2800" b="0" dirty="0">
                        <a:solidFill>
                          <a:schemeClr val="tx1"/>
                        </a:solidFill>
                      </a:endParaRP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000"/>
                      </a:srgbClr>
                    </a:solidFill>
                  </a:tcPr>
                </a:tc>
                <a:tc>
                  <a:txBody>
                    <a:bodyPr/>
                    <a:lstStyle/>
                    <a:p>
                      <a:pPr marL="0" marR="0" lvl="0" indent="0" algn="l" defTabSz="914400" rtl="0" eaLnBrk="1" fontAlgn="auto" latinLnBrk="0" hangingPunct="1">
                        <a:lnSpc>
                          <a:spcPts val="2700"/>
                        </a:lnSpc>
                        <a:spcBef>
                          <a:spcPts val="0"/>
                        </a:spcBef>
                        <a:spcAft>
                          <a:spcPts val="0"/>
                        </a:spcAft>
                        <a:buClrTx/>
                        <a:buSzTx/>
                        <a:buFont typeface="+mj-lt"/>
                        <a:buNone/>
                        <a:tabLst/>
                        <a:defRPr/>
                      </a:pPr>
                      <a:r>
                        <a:rPr lang="en-GB" sz="2300" b="0" dirty="0">
                          <a:solidFill>
                            <a:schemeClr val="tx1"/>
                          </a:solidFill>
                        </a:rPr>
                        <a:t>Postvention</a:t>
                      </a:r>
                      <a:r>
                        <a:rPr lang="en-GB" sz="2300" b="0" baseline="0" dirty="0">
                          <a:solidFill>
                            <a:schemeClr val="tx1"/>
                          </a:solidFill>
                        </a:rPr>
                        <a:t> supports work on wider social issues</a:t>
                      </a:r>
                      <a:r>
                        <a:rPr lang="en-GB" sz="2300" b="0" dirty="0">
                          <a:solidFill>
                            <a:schemeClr val="tx1"/>
                          </a:solidFill>
                        </a:rPr>
                        <a:t>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000"/>
                      </a:srgbClr>
                    </a:solidFill>
                  </a:tcPr>
                </a:tc>
                <a:extLst>
                  <a:ext uri="{0D108BD9-81ED-4DB2-BD59-A6C34878D82A}">
                    <a16:rowId xmlns:a16="http://schemas.microsoft.com/office/drawing/2014/main" val="474401"/>
                  </a:ext>
                </a:extLst>
              </a:tr>
              <a:tr h="1113595">
                <a:tc>
                  <a:txBody>
                    <a:bodyPr/>
                    <a:lstStyle/>
                    <a:p>
                      <a:pPr algn="ctr">
                        <a:lnSpc>
                          <a:spcPts val="2700"/>
                        </a:lnSpc>
                      </a:pPr>
                      <a:r>
                        <a:rPr lang="en-US" sz="2800" b="1" dirty="0">
                          <a:solidFill>
                            <a:schemeClr val="tx1"/>
                          </a:solidFill>
                        </a:rPr>
                        <a:t>7.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tc>
                  <a:txBody>
                    <a:bodyPr/>
                    <a:lstStyle/>
                    <a:p>
                      <a:pPr>
                        <a:lnSpc>
                          <a:spcPts val="2700"/>
                        </a:lnSpc>
                      </a:pPr>
                      <a:r>
                        <a:rPr lang="en-GB" sz="2300" b="0" dirty="0">
                          <a:solidFill>
                            <a:schemeClr val="tx1"/>
                          </a:solidFill>
                        </a:rPr>
                        <a:t>People want </a:t>
                      </a:r>
                      <a:r>
                        <a:rPr lang="en-GB" sz="2300" b="0" kern="1200" dirty="0">
                          <a:solidFill>
                            <a:schemeClr val="tx1"/>
                          </a:solidFill>
                          <a:latin typeface="+mn-lt"/>
                          <a:ea typeface="+mn-ea"/>
                          <a:cs typeface="+mn-cs"/>
                        </a:rPr>
                        <a:t>different types </a:t>
                      </a:r>
                      <a:r>
                        <a:rPr lang="en-GB" sz="2300" b="0" dirty="0">
                          <a:solidFill>
                            <a:schemeClr val="tx1"/>
                          </a:solidFill>
                        </a:rPr>
                        <a:t>of support</a:t>
                      </a: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extLst>
                  <a:ext uri="{0D108BD9-81ED-4DB2-BD59-A6C34878D82A}">
                    <a16:rowId xmlns:a16="http://schemas.microsoft.com/office/drawing/2014/main" val="694835943"/>
                  </a:ext>
                </a:extLst>
              </a:tr>
              <a:tr h="451548">
                <a:tc>
                  <a:txBody>
                    <a:bodyPr/>
                    <a:lstStyle/>
                    <a:p>
                      <a:pPr algn="ctr">
                        <a:lnSpc>
                          <a:spcPts val="2700"/>
                        </a:lnSpc>
                      </a:pPr>
                      <a:r>
                        <a:rPr lang="en-US" sz="2800" b="1" dirty="0">
                          <a:solidFill>
                            <a:schemeClr val="tx1"/>
                          </a:solidFill>
                        </a:rPr>
                        <a:t>8. </a:t>
                      </a:r>
                      <a:endParaRPr lang="en-US"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000"/>
                      </a:srgbClr>
                    </a:solidFill>
                  </a:tcPr>
                </a:tc>
                <a:tc>
                  <a:txBody>
                    <a:bodyPr/>
                    <a:lstStyle/>
                    <a:p>
                      <a:pPr>
                        <a:lnSpc>
                          <a:spcPts val="2700"/>
                        </a:lnSpc>
                      </a:pPr>
                      <a:r>
                        <a:rPr lang="en-US" sz="2300" b="0" dirty="0">
                          <a:solidFill>
                            <a:schemeClr val="tx1"/>
                          </a:solidFill>
                        </a:rPr>
                        <a:t>We can learn from what others are doing </a:t>
                      </a: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10000"/>
                      </a:srgbClr>
                    </a:solidFill>
                  </a:tcPr>
                </a:tc>
                <a:extLst>
                  <a:ext uri="{0D108BD9-81ED-4DB2-BD59-A6C34878D82A}">
                    <a16:rowId xmlns:a16="http://schemas.microsoft.com/office/drawing/2014/main" val="4164043059"/>
                  </a:ext>
                </a:extLst>
              </a:tr>
              <a:tr h="1113595">
                <a:tc>
                  <a:txBody>
                    <a:bodyPr/>
                    <a:lstStyle/>
                    <a:p>
                      <a:pPr algn="ctr">
                        <a:lnSpc>
                          <a:spcPts val="2700"/>
                        </a:lnSpc>
                      </a:pPr>
                      <a:r>
                        <a:rPr lang="en-US" sz="2800" b="1" dirty="0">
                          <a:solidFill>
                            <a:schemeClr val="tx1"/>
                          </a:solidFill>
                        </a:rPr>
                        <a:t>9.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tc>
                  <a:txBody>
                    <a:bodyPr/>
                    <a:lstStyle/>
                    <a:p>
                      <a:pPr>
                        <a:lnSpc>
                          <a:spcPts val="2700"/>
                        </a:lnSpc>
                      </a:pPr>
                      <a:r>
                        <a:rPr lang="en-GB" sz="2300" b="0" dirty="0">
                          <a:solidFill>
                            <a:schemeClr val="tx1"/>
                          </a:solidFill>
                        </a:rPr>
                        <a:t>Local postvention programmes</a:t>
                      </a:r>
                      <a:r>
                        <a:rPr lang="en-GB" sz="2300" b="0" baseline="0" dirty="0">
                          <a:solidFill>
                            <a:schemeClr val="tx1"/>
                          </a:solidFill>
                        </a:rPr>
                        <a:t> rely on strong partnerships</a:t>
                      </a:r>
                      <a:endParaRPr lang="en-GB" sz="23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274">
                        <a:alpha val="30196"/>
                      </a:srgbClr>
                    </a:solidFill>
                  </a:tcPr>
                </a:tc>
                <a:extLst>
                  <a:ext uri="{0D108BD9-81ED-4DB2-BD59-A6C34878D82A}">
                    <a16:rowId xmlns:a16="http://schemas.microsoft.com/office/drawing/2014/main" val="1911302519"/>
                  </a:ext>
                </a:extLst>
              </a:tr>
              <a:tr h="765596">
                <a:tc>
                  <a:txBody>
                    <a:bodyPr/>
                    <a:lstStyle/>
                    <a:p>
                      <a:pPr algn="ctr">
                        <a:lnSpc>
                          <a:spcPts val="2700"/>
                        </a:lnSpc>
                      </a:pPr>
                      <a:r>
                        <a:rPr lang="en-US" sz="2800" b="1" dirty="0">
                          <a:solidFill>
                            <a:schemeClr val="tx1"/>
                          </a:solidFill>
                        </a:rPr>
                        <a:t>10. </a:t>
                      </a:r>
                      <a:endParaRPr lang="en-GB" sz="2800" b="0"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74">
                        <a:alpha val="10000"/>
                      </a:srgbClr>
                    </a:solidFill>
                  </a:tcPr>
                </a:tc>
                <a:tc>
                  <a:txBody>
                    <a:bodyPr/>
                    <a:lstStyle/>
                    <a:p>
                      <a:pPr>
                        <a:lnSpc>
                          <a:spcPts val="2700"/>
                        </a:lnSpc>
                      </a:pPr>
                      <a:r>
                        <a:rPr lang="en-GB" sz="2300" b="0" kern="1200" dirty="0">
                          <a:solidFill>
                            <a:schemeClr val="tx1"/>
                          </a:solidFill>
                          <a:latin typeface="+mn-lt"/>
                          <a:ea typeface="+mn-ea"/>
                          <a:cs typeface="+mn-cs"/>
                        </a:rPr>
                        <a:t>Evaluation of outcomes is </a:t>
                      </a:r>
                      <a:r>
                        <a:rPr lang="en-GB" sz="2300" b="0" dirty="0">
                          <a:solidFill>
                            <a:schemeClr val="tx1"/>
                          </a:solidFill>
                        </a:rPr>
                        <a:t>important</a:t>
                      </a:r>
                      <a:endParaRPr lang="en-GB" sz="2300" b="0" strike="sngStrike" dirty="0">
                        <a:solidFill>
                          <a:schemeClr val="tx1"/>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74">
                        <a:alpha val="10000"/>
                      </a:srgbClr>
                    </a:solidFill>
                  </a:tcPr>
                </a:tc>
                <a:extLst>
                  <a:ext uri="{0D108BD9-81ED-4DB2-BD59-A6C34878D82A}">
                    <a16:rowId xmlns:a16="http://schemas.microsoft.com/office/drawing/2014/main" val="1904467832"/>
                  </a:ext>
                </a:extLst>
              </a:tr>
            </a:tbl>
          </a:graphicData>
        </a:graphic>
      </p:graphicFrame>
      <p:sp>
        <p:nvSpPr>
          <p:cNvPr id="2" name="Title 1"/>
          <p:cNvSpPr>
            <a:spLocks noGrp="1"/>
          </p:cNvSpPr>
          <p:nvPr>
            <p:ph type="title"/>
          </p:nvPr>
        </p:nvSpPr>
        <p:spPr/>
        <p:txBody>
          <a:bodyPr/>
          <a:lstStyle/>
          <a:p>
            <a:r>
              <a:rPr lang="en-GB" dirty="0"/>
              <a:t>Suicide postvention: </a:t>
            </a:r>
            <a:br>
              <a:rPr lang="en-GB" dirty="0"/>
            </a:br>
            <a:r>
              <a:rPr lang="en-GB" dirty="0"/>
              <a:t>Ten essential things to know</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3" name="Slide Number Placeholder 2">
            <a:extLst>
              <a:ext uri="{FF2B5EF4-FFF2-40B4-BE49-F238E27FC236}">
                <a16:creationId xmlns:a16="http://schemas.microsoft.com/office/drawing/2014/main" id="{50AA3376-9F5C-44CC-AC0E-305F0E01F533}"/>
              </a:ext>
            </a:extLst>
          </p:cNvPr>
          <p:cNvSpPr>
            <a:spLocks noGrp="1"/>
          </p:cNvSpPr>
          <p:nvPr>
            <p:ph type="sldNum" sz="quarter" idx="12"/>
          </p:nvPr>
        </p:nvSpPr>
        <p:spPr/>
        <p:txBody>
          <a:bodyPr/>
          <a:lstStyle/>
          <a:p>
            <a:fld id="{E214824C-0A41-4C12-9CCA-27FE7B02A77E}" type="slidenum">
              <a:rPr lang="en-GB" smtClean="0"/>
              <a:t>40</a:t>
            </a:fld>
            <a:endParaRPr lang="en-GB" dirty="0"/>
          </a:p>
        </p:txBody>
      </p:sp>
    </p:spTree>
    <p:extLst>
      <p:ext uri="{BB962C8B-B14F-4D97-AF65-F5344CB8AC3E}">
        <p14:creationId xmlns:p14="http://schemas.microsoft.com/office/powerpoint/2010/main" val="897802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7300-DBD9-4FB7-A68D-EF5835B5C6C6}"/>
              </a:ext>
            </a:extLst>
          </p:cNvPr>
          <p:cNvSpPr>
            <a:spLocks noGrp="1"/>
          </p:cNvSpPr>
          <p:nvPr>
            <p:ph type="title"/>
          </p:nvPr>
        </p:nvSpPr>
        <p:spPr/>
        <p:txBody>
          <a:bodyPr/>
          <a:lstStyle/>
          <a:p>
            <a:r>
              <a:rPr lang="en-GB" dirty="0"/>
              <a:t>Specific actions for postvention</a:t>
            </a:r>
          </a:p>
        </p:txBody>
      </p:sp>
      <p:sp>
        <p:nvSpPr>
          <p:cNvPr id="3" name="Content Placeholder 2">
            <a:extLst>
              <a:ext uri="{FF2B5EF4-FFF2-40B4-BE49-F238E27FC236}">
                <a16:creationId xmlns:a16="http://schemas.microsoft.com/office/drawing/2014/main" id="{24AC1424-7842-40BC-A341-E389C2EA263E}"/>
              </a:ext>
            </a:extLst>
          </p:cNvPr>
          <p:cNvSpPr>
            <a:spLocks noGrp="1"/>
          </p:cNvSpPr>
          <p:nvPr>
            <p:ph idx="1"/>
          </p:nvPr>
        </p:nvSpPr>
        <p:spPr/>
        <p:txBody>
          <a:bodyPr/>
          <a:lstStyle/>
          <a:p>
            <a:r>
              <a:rPr lang="en-US" dirty="0"/>
              <a:t>Effective and timely emotional and practical                          support, to help the grieving process </a:t>
            </a:r>
            <a:br>
              <a:rPr lang="en-US" dirty="0"/>
            </a:br>
            <a:r>
              <a:rPr lang="en-US" dirty="0"/>
              <a:t>and support recovery</a:t>
            </a:r>
          </a:p>
          <a:p>
            <a:endParaRPr lang="en-US" dirty="0"/>
          </a:p>
          <a:p>
            <a:r>
              <a:rPr lang="en-US" dirty="0"/>
              <a:t>Effective responses to the aftermath </a:t>
            </a:r>
            <a:br>
              <a:rPr lang="en-US" dirty="0"/>
            </a:br>
            <a:r>
              <a:rPr lang="en-US" dirty="0"/>
              <a:t>of a suicide</a:t>
            </a:r>
          </a:p>
          <a:p>
            <a:endParaRPr lang="en-US" dirty="0"/>
          </a:p>
          <a:p>
            <a:r>
              <a:rPr lang="en-US" dirty="0"/>
              <a:t>Information and support for families, friends</a:t>
            </a:r>
            <a:br>
              <a:rPr lang="en-US" dirty="0"/>
            </a:br>
            <a:r>
              <a:rPr lang="en-US" dirty="0"/>
              <a:t>and colleagues who are concerned about                              someone who may be at risk of suicide                                                                                                </a:t>
            </a:r>
          </a:p>
        </p:txBody>
      </p:sp>
      <p:sp>
        <p:nvSpPr>
          <p:cNvPr id="4" name="Footer Placeholder 3">
            <a:extLst>
              <a:ext uri="{FF2B5EF4-FFF2-40B4-BE49-F238E27FC236}">
                <a16:creationId xmlns:a16="http://schemas.microsoft.com/office/drawing/2014/main" id="{302353A0-693B-4024-B1FB-701C11155F86}"/>
              </a:ext>
            </a:extLst>
          </p:cNvPr>
          <p:cNvSpPr>
            <a:spLocks noGrp="1"/>
          </p:cNvSpPr>
          <p:nvPr>
            <p:ph type="ftr" sz="quarter" idx="11"/>
          </p:nvPr>
        </p:nvSpPr>
        <p:spPr/>
        <p:txBody>
          <a:bodyPr/>
          <a:lstStyle/>
          <a:p>
            <a:r>
              <a:rPr lang="en-GB" dirty="0"/>
              <a:t>Local suicide prevention planning</a:t>
            </a:r>
          </a:p>
        </p:txBody>
      </p:sp>
      <p:sp>
        <p:nvSpPr>
          <p:cNvPr id="5" name="Slide Number Placeholder 4">
            <a:extLst>
              <a:ext uri="{FF2B5EF4-FFF2-40B4-BE49-F238E27FC236}">
                <a16:creationId xmlns:a16="http://schemas.microsoft.com/office/drawing/2014/main" id="{EFC4184E-67CA-430F-A9ED-9D83E3E71979}"/>
              </a:ext>
            </a:extLst>
          </p:cNvPr>
          <p:cNvSpPr>
            <a:spLocks noGrp="1"/>
          </p:cNvSpPr>
          <p:nvPr>
            <p:ph type="sldNum" sz="quarter" idx="12"/>
          </p:nvPr>
        </p:nvSpPr>
        <p:spPr/>
        <p:txBody>
          <a:bodyPr/>
          <a:lstStyle/>
          <a:p>
            <a:fld id="{E214824C-0A41-4C12-9CCA-27FE7B02A77E}" type="slidenum">
              <a:rPr lang="en-GB" smtClean="0"/>
              <a:pPr/>
              <a:t>41</a:t>
            </a:fld>
            <a:endParaRPr lang="en-GB" dirty="0"/>
          </a:p>
        </p:txBody>
      </p:sp>
    </p:spTree>
    <p:extLst>
      <p:ext uri="{BB962C8B-B14F-4D97-AF65-F5344CB8AC3E}">
        <p14:creationId xmlns:p14="http://schemas.microsoft.com/office/powerpoint/2010/main" val="888383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35838" cy="1325563"/>
          </a:xfrm>
        </p:spPr>
        <p:txBody>
          <a:bodyPr/>
          <a:lstStyle/>
          <a:p>
            <a:r>
              <a:rPr lang="en-GB" dirty="0"/>
              <a:t>Resource for people bereaved by suicide</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p:txBody>
          <a:bodyPr/>
          <a:lstStyle/>
          <a:p>
            <a:r>
              <a:rPr lang="en-US" dirty="0"/>
              <a:t>  </a:t>
            </a:r>
            <a:fld id="{2565FA6D-D4C8-4C4C-AC4B-3269734D34D8}" type="slidenum">
              <a:rPr lang="en-US" smtClean="0"/>
              <a:pPr/>
              <a:t>42</a:t>
            </a:fld>
            <a:endParaRPr lang="en-US" dirty="0"/>
          </a:p>
        </p:txBody>
      </p:sp>
      <p:pic>
        <p:nvPicPr>
          <p:cNvPr id="12" name="Content Placeholder 11">
            <a:extLst>
              <a:ext uri="{FF2B5EF4-FFF2-40B4-BE49-F238E27FC236}">
                <a16:creationId xmlns:a16="http://schemas.microsoft.com/office/drawing/2014/main" id="{9D2434A2-EDEE-4B43-AB72-562E0143BF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2462" y="1484784"/>
            <a:ext cx="3019076" cy="4351338"/>
          </a:xfrm>
          <a:prstGeom prst="rect">
            <a:avLst/>
          </a:prstGeom>
          <a:effectLst>
            <a:outerShdw blurRad="50800" dist="76200" algn="l" rotWithShape="0">
              <a:prstClr val="black">
                <a:alpha val="40000"/>
              </a:prstClr>
            </a:outerShdw>
          </a:effectLst>
        </p:spPr>
      </p:pic>
    </p:spTree>
    <p:extLst>
      <p:ext uri="{BB962C8B-B14F-4D97-AF65-F5344CB8AC3E}">
        <p14:creationId xmlns:p14="http://schemas.microsoft.com/office/powerpoint/2010/main" val="32895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 on postvention services</a:t>
            </a:r>
          </a:p>
        </p:txBody>
      </p:sp>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3818" y="1268760"/>
            <a:ext cx="2394006" cy="3417326"/>
          </a:xfrm>
          <a:ln>
            <a:solidFill>
              <a:srgbClr val="000000"/>
            </a:solidFill>
          </a:ln>
          <a:effectLst>
            <a:outerShdw blurRad="50800" dist="76200" algn="l" rotWithShape="0">
              <a:prstClr val="black">
                <a:alpha val="40000"/>
              </a:prstClr>
            </a:outerShdw>
          </a:effectLst>
        </p:spPr>
      </p:pic>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p:txBody>
          <a:bodyPr/>
          <a:lstStyle/>
          <a:p>
            <a:r>
              <a:rPr lang="en-US" dirty="0"/>
              <a:t>  </a:t>
            </a:r>
            <a:fld id="{2565FA6D-D4C8-4C4C-AC4B-3269734D34D8}" type="slidenum">
              <a:rPr lang="en-US" smtClean="0"/>
              <a:pPr/>
              <a:t>43</a:t>
            </a:fld>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197" y="1224510"/>
            <a:ext cx="2434885" cy="3461576"/>
          </a:xfrm>
          <a:prstGeom prst="rect">
            <a:avLst/>
          </a:prstGeom>
          <a:effectLst>
            <a:outerShdw blurRad="50800" dist="76200" algn="l" rotWithShape="0">
              <a:prstClr val="black">
                <a:alpha val="40000"/>
              </a:prst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041" y="2564904"/>
            <a:ext cx="2589918" cy="3692139"/>
          </a:xfrm>
          <a:prstGeom prst="rect">
            <a:avLst/>
          </a:prstGeom>
          <a:effectLst>
            <a:outerShdw blurRad="50800" dist="76200" algn="l" rotWithShape="0">
              <a:prstClr val="black">
                <a:alpha val="40000"/>
              </a:prstClr>
            </a:outerShdw>
          </a:effectLst>
        </p:spPr>
      </p:pic>
    </p:spTree>
    <p:extLst>
      <p:ext uri="{BB962C8B-B14F-4D97-AF65-F5344CB8AC3E}">
        <p14:creationId xmlns:p14="http://schemas.microsoft.com/office/powerpoint/2010/main" val="1516211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Suicide by occupation</a:t>
            </a:r>
          </a:p>
        </p:txBody>
      </p:sp>
      <p:sp>
        <p:nvSpPr>
          <p:cNvPr id="8" name="Content Placeholder 2"/>
          <p:cNvSpPr>
            <a:spLocks noGrp="1"/>
          </p:cNvSpPr>
          <p:nvPr>
            <p:ph sz="half" idx="1"/>
          </p:nvPr>
        </p:nvSpPr>
        <p:spPr>
          <a:xfrm>
            <a:off x="611560" y="1825625"/>
            <a:ext cx="5141656" cy="4186769"/>
          </a:xfrm>
          <a:solidFill>
            <a:srgbClr val="FAF2EA"/>
          </a:solidFill>
        </p:spPr>
        <p:txBody>
          <a:bodyPr lIns="108000" tIns="108000">
            <a:normAutofit/>
          </a:bodyPr>
          <a:lstStyle/>
          <a:p>
            <a:pPr marL="0" lvl="2" indent="0">
              <a:buNone/>
            </a:pPr>
            <a:r>
              <a:rPr lang="en-GB" sz="2000" dirty="0"/>
              <a:t>Men in lowest skilled occupations had a </a:t>
            </a:r>
            <a:r>
              <a:rPr lang="en-GB" sz="2000" b="1" dirty="0"/>
              <a:t>44%</a:t>
            </a:r>
            <a:r>
              <a:rPr lang="en-GB" sz="2000" dirty="0"/>
              <a:t> </a:t>
            </a:r>
            <a:r>
              <a:rPr lang="en-GB" sz="2000" b="1" dirty="0"/>
              <a:t>higher</a:t>
            </a:r>
            <a:r>
              <a:rPr lang="en-GB" sz="2000" dirty="0"/>
              <a:t> risk of suicide</a:t>
            </a:r>
          </a:p>
          <a:p>
            <a:pPr marL="0" lvl="2" indent="0">
              <a:buNone/>
            </a:pPr>
            <a:endParaRPr lang="en-GB" sz="2000" dirty="0"/>
          </a:p>
          <a:p>
            <a:pPr marL="0" lvl="2" indent="0">
              <a:buNone/>
            </a:pPr>
            <a:r>
              <a:rPr lang="en-GB" sz="2000" dirty="0"/>
              <a:t>Men in skilled trades had a </a:t>
            </a:r>
            <a:r>
              <a:rPr lang="en-GB" sz="2000" b="1" dirty="0"/>
              <a:t>35%</a:t>
            </a:r>
            <a:r>
              <a:rPr lang="en-GB" sz="2000" dirty="0"/>
              <a:t> </a:t>
            </a:r>
            <a:r>
              <a:rPr lang="en-GB" sz="2000" b="1" dirty="0"/>
              <a:t>higher</a:t>
            </a:r>
            <a:r>
              <a:rPr lang="en-GB" sz="2000" dirty="0"/>
              <a:t> risk</a:t>
            </a:r>
          </a:p>
          <a:p>
            <a:pPr marL="0" lvl="2" indent="0">
              <a:buNone/>
            </a:pPr>
            <a:endParaRPr lang="en-GB" sz="2000" dirty="0"/>
          </a:p>
          <a:p>
            <a:pPr marL="0" lvl="2" indent="0">
              <a:buNone/>
            </a:pPr>
            <a:r>
              <a:rPr lang="en-GB" sz="2000" dirty="0"/>
              <a:t>Managers, directors and senior officials </a:t>
            </a:r>
            <a:r>
              <a:rPr lang="en-GB" sz="2000" b="1" dirty="0"/>
              <a:t>70% lower</a:t>
            </a:r>
            <a:r>
              <a:rPr lang="en-GB" sz="2000" dirty="0"/>
              <a:t> for both sexes </a:t>
            </a:r>
          </a:p>
        </p:txBody>
      </p:sp>
      <p:sp>
        <p:nvSpPr>
          <p:cNvPr id="5" name="Footer Placeholder 4"/>
          <p:cNvSpPr>
            <a:spLocks noGrp="1"/>
          </p:cNvSpPr>
          <p:nvPr>
            <p:ph type="ftr" sz="quarter" idx="3"/>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3BDE9CBD-98F7-4A49-9EF4-703534CE3E0E}"/>
              </a:ext>
            </a:extLst>
          </p:cNvPr>
          <p:cNvSpPr>
            <a:spLocks noGrp="1"/>
          </p:cNvSpPr>
          <p:nvPr>
            <p:ph type="sldNum" sz="quarter" idx="4"/>
          </p:nvPr>
        </p:nvSpPr>
        <p:spPr/>
        <p:txBody>
          <a:bodyPr/>
          <a:lstStyle/>
          <a:p>
            <a:fld id="{E214824C-0A41-4C12-9CCA-27FE7B02A77E}" type="slidenum">
              <a:rPr lang="en-GB" smtClean="0"/>
              <a:pPr/>
              <a:t>44</a:t>
            </a:fld>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361" y="1825626"/>
            <a:ext cx="2129055" cy="18301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3831" y="3912471"/>
            <a:ext cx="2152585" cy="2006968"/>
          </a:xfrm>
          <a:prstGeom prst="rect">
            <a:avLst/>
          </a:prstGeom>
        </p:spPr>
      </p:pic>
      <p:sp>
        <p:nvSpPr>
          <p:cNvPr id="14" name="Rectangle 13">
            <a:extLst>
              <a:ext uri="{FF2B5EF4-FFF2-40B4-BE49-F238E27FC236}">
                <a16:creationId xmlns:a16="http://schemas.microsoft.com/office/drawing/2014/main" id="{A256F49D-3638-4F3A-8FA3-EDFA1A25106F}"/>
              </a:ext>
            </a:extLst>
          </p:cNvPr>
          <p:cNvSpPr/>
          <p:nvPr/>
        </p:nvSpPr>
        <p:spPr>
          <a:xfrm>
            <a:off x="6187361" y="1691297"/>
            <a:ext cx="2129054" cy="4228142"/>
          </a:xfrm>
          <a:prstGeom prst="rect">
            <a:avLst/>
          </a:prstGeom>
          <a:solidFill>
            <a:srgbClr val="FAF2EA">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84799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7300-DBD9-4FB7-A68D-EF5835B5C6C6}"/>
              </a:ext>
            </a:extLst>
          </p:cNvPr>
          <p:cNvSpPr>
            <a:spLocks noGrp="1"/>
          </p:cNvSpPr>
          <p:nvPr>
            <p:ph type="title"/>
          </p:nvPr>
        </p:nvSpPr>
        <p:spPr/>
        <p:txBody>
          <a:bodyPr/>
          <a:lstStyle/>
          <a:p>
            <a:r>
              <a:rPr lang="en-GB" dirty="0"/>
              <a:t>Why are these occupations at risk?</a:t>
            </a:r>
          </a:p>
        </p:txBody>
      </p:sp>
      <p:sp>
        <p:nvSpPr>
          <p:cNvPr id="3" name="Content Placeholder 2">
            <a:extLst>
              <a:ext uri="{FF2B5EF4-FFF2-40B4-BE49-F238E27FC236}">
                <a16:creationId xmlns:a16="http://schemas.microsoft.com/office/drawing/2014/main" id="{24AC1424-7842-40BC-A341-E389C2EA263E}"/>
              </a:ext>
            </a:extLst>
          </p:cNvPr>
          <p:cNvSpPr>
            <a:spLocks noGrp="1"/>
          </p:cNvSpPr>
          <p:nvPr>
            <p:ph idx="1"/>
          </p:nvPr>
        </p:nvSpPr>
        <p:spPr/>
        <p:txBody>
          <a:bodyPr>
            <a:normAutofit fontScale="85000" lnSpcReduction="10000"/>
          </a:bodyPr>
          <a:lstStyle/>
          <a:p>
            <a:r>
              <a:rPr lang="en-GB" sz="2400" dirty="0">
                <a:solidFill>
                  <a:schemeClr val="tx1"/>
                </a:solidFill>
                <a:ea typeface="ヒラギノ角ゴ Pro W3" pitchFamily="84" charset="-128"/>
                <a:cs typeface="ヒラギノ角ゴ Pro W3" pitchFamily="84" charset="-128"/>
              </a:rPr>
              <a:t>The analysis does not provide any evidence on causation </a:t>
            </a:r>
          </a:p>
          <a:p>
            <a:r>
              <a:rPr lang="en-GB" sz="2400" dirty="0">
                <a:solidFill>
                  <a:schemeClr val="tx1"/>
                </a:solidFill>
                <a:ea typeface="ヒラギノ角ゴ Pro W3" pitchFamily="84" charset="-128"/>
                <a:cs typeface="ヒラギノ角ゴ Pro W3" pitchFamily="84" charset="-128"/>
              </a:rPr>
              <a:t>However, there are three broad reasons why an occupation may carry a high risk of suicide: </a:t>
            </a:r>
          </a:p>
          <a:p>
            <a:pPr marL="457200" lvl="0" indent="-457200">
              <a:buFont typeface="+mj-lt"/>
              <a:buAutoNum type="arabicPeriod"/>
            </a:pPr>
            <a:r>
              <a:rPr lang="en-US" sz="2400" dirty="0">
                <a:solidFill>
                  <a:schemeClr val="tx1"/>
                </a:solidFill>
                <a:ea typeface="ヒラギノ角ゴ Pro W3" pitchFamily="84" charset="-128"/>
                <a:cs typeface="ヒラギノ角ゴ Pro W3" pitchFamily="84" charset="-128"/>
              </a:rPr>
              <a:t>people at higher risk selectively go into it, for example socio-economic determinants</a:t>
            </a:r>
            <a:endParaRPr lang="en-GB" sz="2400" dirty="0">
              <a:solidFill>
                <a:schemeClr val="tx1"/>
              </a:solidFill>
              <a:ea typeface="ヒラギノ角ゴ Pro W3" pitchFamily="84" charset="-128"/>
              <a:cs typeface="ヒラギノ角ゴ Pro W3" pitchFamily="84" charset="-128"/>
            </a:endParaRPr>
          </a:p>
          <a:p>
            <a:pPr marL="457200" lvl="0" indent="-457200">
              <a:buFont typeface="+mj-lt"/>
              <a:buAutoNum type="arabicPeriod"/>
            </a:pPr>
            <a:r>
              <a:rPr lang="en-US" sz="2400" dirty="0">
                <a:solidFill>
                  <a:schemeClr val="tx1"/>
                </a:solidFill>
                <a:ea typeface="ヒラギノ角ゴ Pro W3" pitchFamily="84" charset="-128"/>
                <a:cs typeface="ヒラギノ角ゴ Pro W3" pitchFamily="84" charset="-128"/>
              </a:rPr>
              <a:t>something about the occupation adds to risk – job-related conditions</a:t>
            </a:r>
            <a:endParaRPr lang="en-GB" sz="2400" dirty="0">
              <a:solidFill>
                <a:schemeClr val="tx1"/>
              </a:solidFill>
              <a:ea typeface="ヒラギノ角ゴ Pro W3" pitchFamily="84" charset="-128"/>
              <a:cs typeface="ヒラギノ角ゴ Pro W3" pitchFamily="84" charset="-128"/>
            </a:endParaRPr>
          </a:p>
          <a:p>
            <a:pPr marL="457200" lvl="0" indent="-457200">
              <a:buFont typeface="+mj-lt"/>
              <a:buAutoNum type="arabicPeriod"/>
            </a:pPr>
            <a:r>
              <a:rPr lang="en-US" sz="2400" dirty="0">
                <a:solidFill>
                  <a:schemeClr val="tx1"/>
                </a:solidFill>
                <a:ea typeface="ヒラギノ角ゴ Pro W3" pitchFamily="84" charset="-128"/>
                <a:cs typeface="ヒラギノ角ゴ Pro W3" pitchFamily="84" charset="-128"/>
              </a:rPr>
              <a:t>access to means - people in it have access to, or knowledge of, a suicide method that is more likely to be fatal.</a:t>
            </a:r>
            <a:endParaRPr lang="en-GB" sz="2400" dirty="0">
              <a:solidFill>
                <a:schemeClr val="tx1"/>
              </a:solidFill>
              <a:ea typeface="ヒラギノ角ゴ Pro W3" pitchFamily="84" charset="-128"/>
              <a:cs typeface="ヒラギノ角ゴ Pro W3" pitchFamily="84" charset="-128"/>
            </a:endParaRPr>
          </a:p>
          <a:p>
            <a:r>
              <a:rPr lang="en-US" sz="2400" dirty="0">
                <a:solidFill>
                  <a:schemeClr val="tx1"/>
                </a:solidFill>
                <a:ea typeface="ヒラギノ角ゴ Pro W3" pitchFamily="84" charset="-128"/>
                <a:cs typeface="ヒラギノ角ゴ Pro W3" pitchFamily="84" charset="-128"/>
              </a:rPr>
              <a:t> </a:t>
            </a:r>
            <a:endParaRPr lang="en-GB" sz="2400" dirty="0">
              <a:solidFill>
                <a:schemeClr val="tx1"/>
              </a:solidFill>
              <a:ea typeface="ヒラギノ角ゴ Pro W3" pitchFamily="84" charset="-128"/>
              <a:cs typeface="ヒラギノ角ゴ Pro W3" pitchFamily="84" charset="-128"/>
            </a:endParaRPr>
          </a:p>
        </p:txBody>
      </p:sp>
      <p:sp>
        <p:nvSpPr>
          <p:cNvPr id="4" name="Footer Placeholder 3">
            <a:extLst>
              <a:ext uri="{FF2B5EF4-FFF2-40B4-BE49-F238E27FC236}">
                <a16:creationId xmlns:a16="http://schemas.microsoft.com/office/drawing/2014/main" id="{302353A0-693B-4024-B1FB-701C11155F86}"/>
              </a:ext>
            </a:extLst>
          </p:cNvPr>
          <p:cNvSpPr>
            <a:spLocks noGrp="1"/>
          </p:cNvSpPr>
          <p:nvPr>
            <p:ph type="ftr" sz="quarter" idx="11"/>
          </p:nvPr>
        </p:nvSpPr>
        <p:spPr/>
        <p:txBody>
          <a:bodyPr/>
          <a:lstStyle/>
          <a:p>
            <a:r>
              <a:rPr lang="en-GB" dirty="0"/>
              <a:t>Local suicide prevention planning</a:t>
            </a:r>
          </a:p>
        </p:txBody>
      </p:sp>
      <p:sp>
        <p:nvSpPr>
          <p:cNvPr id="5" name="Slide Number Placeholder 4">
            <a:extLst>
              <a:ext uri="{FF2B5EF4-FFF2-40B4-BE49-F238E27FC236}">
                <a16:creationId xmlns:a16="http://schemas.microsoft.com/office/drawing/2014/main" id="{EFC4184E-67CA-430F-A9ED-9D83E3E71979}"/>
              </a:ext>
            </a:extLst>
          </p:cNvPr>
          <p:cNvSpPr>
            <a:spLocks noGrp="1"/>
          </p:cNvSpPr>
          <p:nvPr>
            <p:ph type="sldNum" sz="quarter" idx="12"/>
          </p:nvPr>
        </p:nvSpPr>
        <p:spPr/>
        <p:txBody>
          <a:bodyPr/>
          <a:lstStyle/>
          <a:p>
            <a:fld id="{E214824C-0A41-4C12-9CCA-27FE7B02A77E}" type="slidenum">
              <a:rPr lang="en-GB" smtClean="0"/>
              <a:pPr/>
              <a:t>45</a:t>
            </a:fld>
            <a:endParaRPr lang="en-GB" dirty="0"/>
          </a:p>
        </p:txBody>
      </p:sp>
    </p:spTree>
    <p:extLst>
      <p:ext uri="{BB962C8B-B14F-4D97-AF65-F5344CB8AC3E}">
        <p14:creationId xmlns:p14="http://schemas.microsoft.com/office/powerpoint/2010/main" val="986236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 for employers</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p:txBody>
          <a:bodyPr/>
          <a:lstStyle/>
          <a:p>
            <a:r>
              <a:rPr lang="en-US" dirty="0"/>
              <a:t>  </a:t>
            </a:r>
            <a:fld id="{2565FA6D-D4C8-4C4C-AC4B-3269734D34D8}" type="slidenum">
              <a:rPr lang="en-US" smtClean="0"/>
              <a:pPr/>
              <a:t>46</a:t>
            </a:fld>
            <a:endParaRPr lang="en-US" dirty="0"/>
          </a:p>
        </p:txBody>
      </p:sp>
      <p:pic>
        <p:nvPicPr>
          <p:cNvPr id="6" name="Content Placeholder 8">
            <a:extLst>
              <a:ext uri="{FF2B5EF4-FFF2-40B4-BE49-F238E27FC236}">
                <a16:creationId xmlns:a16="http://schemas.microsoft.com/office/drawing/2014/main" id="{4563D37B-7FE5-4EB3-9C12-8888F705D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020595"/>
            <a:ext cx="5252063" cy="3670641"/>
          </a:xfrm>
          <a:prstGeom prst="rect">
            <a:avLst/>
          </a:prstGeom>
          <a:ln>
            <a:noFill/>
          </a:ln>
          <a:effectLst>
            <a:outerShdw blurRad="50800" dist="76200" algn="l" rotWithShape="0">
              <a:prstClr val="black">
                <a:alpha val="40000"/>
              </a:prstClr>
            </a:outerShdw>
          </a:effectLst>
        </p:spPr>
      </p:pic>
      <p:pic>
        <p:nvPicPr>
          <p:cNvPr id="12" name="Content Placeholder 4">
            <a:extLst>
              <a:ext uri="{FF2B5EF4-FFF2-40B4-BE49-F238E27FC236}">
                <a16:creationId xmlns:a16="http://schemas.microsoft.com/office/drawing/2014/main" id="{B212DC0F-EC27-4A6C-A401-6B112F39234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35896" y="2254128"/>
            <a:ext cx="5230625" cy="3608064"/>
          </a:xfrm>
          <a:effectLst>
            <a:outerShdw blurRad="50800" dist="76200" algn="l" rotWithShape="0">
              <a:prstClr val="black">
                <a:alpha val="40000"/>
              </a:prstClr>
            </a:outerShdw>
          </a:effectLst>
        </p:spPr>
      </p:pic>
    </p:spTree>
    <p:extLst>
      <p:ext uri="{BB962C8B-B14F-4D97-AF65-F5344CB8AC3E}">
        <p14:creationId xmlns:p14="http://schemas.microsoft.com/office/powerpoint/2010/main" val="739700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 for employers</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p:txBody>
          <a:bodyPr/>
          <a:lstStyle/>
          <a:p>
            <a:r>
              <a:rPr lang="en-US" dirty="0"/>
              <a:t>  </a:t>
            </a:r>
            <a:fld id="{2565FA6D-D4C8-4C4C-AC4B-3269734D34D8}" type="slidenum">
              <a:rPr lang="en-US" smtClean="0"/>
              <a:pPr/>
              <a:t>47</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4052" y="1412776"/>
            <a:ext cx="6235896" cy="4351338"/>
          </a:xfrm>
          <a:effectLst>
            <a:outerShdw blurRad="50800" dist="76200" algn="l" rotWithShape="0">
              <a:prstClr val="black">
                <a:alpha val="40000"/>
              </a:prstClr>
            </a:outerShdw>
          </a:effectLst>
        </p:spPr>
      </p:pic>
    </p:spTree>
    <p:extLst>
      <p:ext uri="{BB962C8B-B14F-4D97-AF65-F5344CB8AC3E}">
        <p14:creationId xmlns:p14="http://schemas.microsoft.com/office/powerpoint/2010/main" val="158236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655737"/>
            <a:ext cx="3079254" cy="428071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GB" dirty="0"/>
              <a:t>Public Health England resources</a:t>
            </a:r>
          </a:p>
        </p:txBody>
      </p:sp>
      <p:sp>
        <p:nvSpPr>
          <p:cNvPr id="5" name="Footer Placeholder 4"/>
          <p:cNvSpPr>
            <a:spLocks noGrp="1"/>
          </p:cNvSpPr>
          <p:nvPr>
            <p:ph type="ftr" sz="quarter" idx="11"/>
          </p:nvPr>
        </p:nvSpPr>
        <p:spPr/>
        <p:txBody>
          <a:bodyPr/>
          <a:lstStyle/>
          <a:p>
            <a:r>
              <a:rPr lang="en-US" dirty="0"/>
              <a:t>Local suicide prevention planning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950" y="1676306"/>
            <a:ext cx="2027647" cy="2880000"/>
          </a:xfrm>
          <a:prstGeom prst="rect">
            <a:avLst/>
          </a:prstGeom>
          <a:ln>
            <a:solidFill>
              <a:schemeClr val="tx1"/>
            </a:solidFill>
          </a:ln>
          <a:effectLst>
            <a:outerShdw blurRad="50800" dist="76200" algn="l" rotWithShape="0">
              <a:prstClr val="black">
                <a:alpha val="40000"/>
              </a:prstClr>
            </a:outerShdw>
          </a:effectLst>
        </p:spPr>
      </p:pic>
      <p:sp>
        <p:nvSpPr>
          <p:cNvPr id="8" name="Slide Number Placeholder 7">
            <a:extLst>
              <a:ext uri="{FF2B5EF4-FFF2-40B4-BE49-F238E27FC236}">
                <a16:creationId xmlns:a16="http://schemas.microsoft.com/office/drawing/2014/main" id="{1B5299FC-6186-42CC-8F3E-A30C127AD560}"/>
              </a:ext>
            </a:extLst>
          </p:cNvPr>
          <p:cNvSpPr>
            <a:spLocks noGrp="1"/>
          </p:cNvSpPr>
          <p:nvPr>
            <p:ph type="sldNum" sz="quarter" idx="12"/>
          </p:nvPr>
        </p:nvSpPr>
        <p:spPr/>
        <p:txBody>
          <a:bodyPr/>
          <a:lstStyle/>
          <a:p>
            <a:fld id="{E214824C-0A41-4C12-9CCA-27FE7B02A77E}" type="slidenum">
              <a:rPr lang="en-GB" smtClean="0"/>
              <a:t>48</a:t>
            </a:fld>
            <a:endParaRPr lang="en-GB"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7" y="1676307"/>
            <a:ext cx="2029625" cy="2880000"/>
          </a:xfrm>
          <a:prstGeom prst="rect">
            <a:avLst/>
          </a:prstGeom>
          <a:ln w="9525">
            <a:solidFill>
              <a:schemeClr val="tx1"/>
            </a:solidFill>
          </a:ln>
          <a:effectLst>
            <a:outerShdw blurRad="50800" dist="76200" algn="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2014" y="2987486"/>
            <a:ext cx="2050306" cy="2880000"/>
          </a:xfrm>
          <a:prstGeom prst="rect">
            <a:avLst/>
          </a:prstGeom>
          <a:ln>
            <a:solidFill>
              <a:schemeClr val="tx1"/>
            </a:solidFill>
          </a:ln>
          <a:effectLst>
            <a:outerShdw blurRad="50800" dist="76200" algn="l" rotWithShape="0">
              <a:prstClr val="black">
                <a:alpha val="40000"/>
              </a:prstClr>
            </a:outerShdw>
          </a:effectLst>
        </p:spPr>
      </p:pic>
    </p:spTree>
    <p:extLst>
      <p:ext uri="{BB962C8B-B14F-4D97-AF65-F5344CB8AC3E}">
        <p14:creationId xmlns:p14="http://schemas.microsoft.com/office/powerpoint/2010/main" val="1323107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US" dirty="0"/>
              <a:t>Quotes</a:t>
            </a:r>
          </a:p>
          <a:p>
            <a:endParaRPr lang="en-GB" dirty="0"/>
          </a:p>
        </p:txBody>
      </p:sp>
      <p:sp>
        <p:nvSpPr>
          <p:cNvPr id="2" name="Title 1"/>
          <p:cNvSpPr>
            <a:spLocks noGrp="1"/>
          </p:cNvSpPr>
          <p:nvPr>
            <p:ph type="ctrTitle"/>
          </p:nvPr>
        </p:nvSpPr>
        <p:spPr/>
        <p:txBody>
          <a:bodyPr/>
          <a:lstStyle/>
          <a:p>
            <a:r>
              <a:rPr lang="en-GB" sz="2800" dirty="0"/>
              <a:t>Section 6</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BBA511AD-38F6-4BB6-9A47-1F230640F095}"/>
              </a:ext>
            </a:extLst>
          </p:cNvPr>
          <p:cNvSpPr>
            <a:spLocks noGrp="1"/>
          </p:cNvSpPr>
          <p:nvPr>
            <p:ph type="sldNum" sz="quarter" idx="12"/>
          </p:nvPr>
        </p:nvSpPr>
        <p:spPr/>
        <p:txBody>
          <a:bodyPr/>
          <a:lstStyle/>
          <a:p>
            <a:fld id="{E214824C-0A41-4C12-9CCA-27FE7B02A77E}" type="slidenum">
              <a:rPr lang="en-GB" smtClean="0"/>
              <a:pPr/>
              <a:t>49</a:t>
            </a:fld>
            <a:endParaRPr lang="en-GB" dirty="0"/>
          </a:p>
        </p:txBody>
      </p:sp>
    </p:spTree>
    <p:extLst>
      <p:ext uri="{BB962C8B-B14F-4D97-AF65-F5344CB8AC3E}">
        <p14:creationId xmlns:p14="http://schemas.microsoft.com/office/powerpoint/2010/main" val="335956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Content Placeholder 48">
            <a:extLst>
              <a:ext uri="{FF2B5EF4-FFF2-40B4-BE49-F238E27FC236}">
                <a16:creationId xmlns:a16="http://schemas.microsoft.com/office/drawing/2014/main" id="{8FE1FFD9-8D9B-4BEA-81E4-3DF11211C45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43608" y="1825625"/>
            <a:ext cx="3024336" cy="4296643"/>
          </a:xfrm>
          <a:effectLst>
            <a:outerShdw blurRad="50800" dist="38100" dir="2700000" algn="tl" rotWithShape="0">
              <a:prstClr val="black">
                <a:alpha val="40000"/>
              </a:prstClr>
            </a:outerShdw>
          </a:effectLst>
        </p:spPr>
      </p:pic>
      <p:sp>
        <p:nvSpPr>
          <p:cNvPr id="2" name="Title 1"/>
          <p:cNvSpPr>
            <a:spLocks noGrp="1"/>
          </p:cNvSpPr>
          <p:nvPr>
            <p:ph type="title"/>
          </p:nvPr>
        </p:nvSpPr>
        <p:spPr>
          <a:xfrm>
            <a:off x="628650" y="365126"/>
            <a:ext cx="7886700" cy="1325563"/>
          </a:xfrm>
        </p:spPr>
        <p:txBody>
          <a:bodyPr>
            <a:normAutofit/>
          </a:bodyPr>
          <a:lstStyle/>
          <a:p>
            <a:r>
              <a:rPr lang="en-GB" dirty="0"/>
              <a:t>National suicide prevention strategy:  further action in five areas </a:t>
            </a:r>
          </a:p>
        </p:txBody>
      </p:sp>
      <p:sp>
        <p:nvSpPr>
          <p:cNvPr id="18" name="Content Placeholder 17">
            <a:extLst>
              <a:ext uri="{FF2B5EF4-FFF2-40B4-BE49-F238E27FC236}">
                <a16:creationId xmlns:a16="http://schemas.microsoft.com/office/drawing/2014/main" id="{335A1EF5-D517-4F93-93DD-7B9123EC1A50}"/>
              </a:ext>
            </a:extLst>
          </p:cNvPr>
          <p:cNvSpPr>
            <a:spLocks noGrp="1"/>
          </p:cNvSpPr>
          <p:nvPr>
            <p:ph sz="half" idx="2"/>
          </p:nvPr>
        </p:nvSpPr>
        <p:spPr>
          <a:xfrm>
            <a:off x="4629150" y="1825625"/>
            <a:ext cx="3886200" cy="4195663"/>
          </a:xfrm>
          <a:solidFill>
            <a:srgbClr val="FAF2EA"/>
          </a:solidFill>
        </p:spPr>
        <p:txBody>
          <a:bodyPr lIns="108000" tIns="108000">
            <a:normAutofit/>
          </a:bodyPr>
          <a:lstStyle/>
          <a:p>
            <a:pPr lvl="2">
              <a:lnSpc>
                <a:spcPts val="2100"/>
              </a:lnSpc>
              <a:spcAft>
                <a:spcPts val="800"/>
              </a:spcAft>
              <a:buClr>
                <a:schemeClr val="bg2"/>
              </a:buClr>
            </a:pPr>
            <a:r>
              <a:rPr lang="en-US" dirty="0"/>
              <a:t>every local area to produce </a:t>
            </a:r>
            <a:br>
              <a:rPr lang="en-US" dirty="0"/>
            </a:br>
            <a:r>
              <a:rPr lang="en-US" dirty="0"/>
              <a:t>a multi-agency suicide </a:t>
            </a:r>
            <a:br>
              <a:rPr lang="en-US" dirty="0"/>
            </a:br>
            <a:r>
              <a:rPr lang="en-US" dirty="0"/>
              <a:t>prevention plan</a:t>
            </a:r>
          </a:p>
          <a:p>
            <a:pPr lvl="2">
              <a:lnSpc>
                <a:spcPts val="2100"/>
              </a:lnSpc>
              <a:spcAft>
                <a:spcPts val="800"/>
              </a:spcAft>
              <a:buClr>
                <a:schemeClr val="bg2"/>
              </a:buClr>
            </a:pPr>
            <a:r>
              <a:rPr lang="en-US" dirty="0"/>
              <a:t>better targeting of suicide </a:t>
            </a:r>
            <a:br>
              <a:rPr lang="en-US" dirty="0"/>
            </a:br>
            <a:r>
              <a:rPr lang="en-US" dirty="0"/>
              <a:t>prevention and help seeking </a:t>
            </a:r>
            <a:br>
              <a:rPr lang="en-US" dirty="0"/>
            </a:br>
            <a:r>
              <a:rPr lang="en-US" dirty="0"/>
              <a:t>in high risk groups </a:t>
            </a:r>
          </a:p>
          <a:p>
            <a:pPr lvl="2">
              <a:lnSpc>
                <a:spcPts val="2100"/>
              </a:lnSpc>
              <a:spcAft>
                <a:spcPts val="800"/>
              </a:spcAft>
              <a:buClr>
                <a:schemeClr val="bg2"/>
              </a:buClr>
            </a:pPr>
            <a:r>
              <a:rPr lang="en-US" dirty="0"/>
              <a:t>expand scope to include self-harm prevention</a:t>
            </a:r>
          </a:p>
          <a:p>
            <a:pPr lvl="2">
              <a:lnSpc>
                <a:spcPts val="2100"/>
              </a:lnSpc>
              <a:spcAft>
                <a:spcPts val="800"/>
              </a:spcAft>
              <a:buClr>
                <a:schemeClr val="bg2"/>
              </a:buClr>
            </a:pPr>
            <a:r>
              <a:rPr lang="en-US" dirty="0"/>
              <a:t>improve responses to bereavement  by suicide and support services</a:t>
            </a:r>
          </a:p>
          <a:p>
            <a:pPr lvl="2">
              <a:lnSpc>
                <a:spcPts val="2100"/>
              </a:lnSpc>
              <a:spcAft>
                <a:spcPts val="800"/>
              </a:spcAft>
              <a:buClr>
                <a:schemeClr val="bg2"/>
              </a:buClr>
            </a:pPr>
            <a:r>
              <a:rPr lang="en-US" dirty="0"/>
              <a:t>improve data at  national and local levels</a:t>
            </a:r>
            <a:endParaRPr lang="en-GB" dirty="0"/>
          </a:p>
        </p:txBody>
      </p:sp>
      <p:sp>
        <p:nvSpPr>
          <p:cNvPr id="5" name="Footer Placeholder 4"/>
          <p:cNvSpPr>
            <a:spLocks noGrp="1"/>
          </p:cNvSpPr>
          <p:nvPr>
            <p:ph type="ftr" sz="quarter" idx="3"/>
          </p:nvPr>
        </p:nvSpPr>
        <p:spPr/>
        <p:txBody>
          <a:bodyPr/>
          <a:lstStyle/>
          <a:p>
            <a:r>
              <a:rPr lang="en-US" dirty="0"/>
              <a:t>Local suicide prevention planning</a:t>
            </a:r>
          </a:p>
        </p:txBody>
      </p:sp>
      <p:sp>
        <p:nvSpPr>
          <p:cNvPr id="6" name="Slide Number Placeholder 5">
            <a:extLst>
              <a:ext uri="{FF2B5EF4-FFF2-40B4-BE49-F238E27FC236}">
                <a16:creationId xmlns:a16="http://schemas.microsoft.com/office/drawing/2014/main" id="{E1A8243E-209A-4FA4-8E4C-01E6C33C21A2}"/>
              </a:ext>
            </a:extLst>
          </p:cNvPr>
          <p:cNvSpPr>
            <a:spLocks noGrp="1"/>
          </p:cNvSpPr>
          <p:nvPr>
            <p:ph type="sldNum" sz="quarter" idx="4"/>
          </p:nvPr>
        </p:nvSpPr>
        <p:spPr/>
        <p:txBody>
          <a:bodyPr/>
          <a:lstStyle/>
          <a:p>
            <a:fld id="{E214824C-0A41-4C12-9CCA-27FE7B02A77E}" type="slidenum">
              <a:rPr lang="en-GB" smtClean="0"/>
              <a:pPr/>
              <a:t>5</a:t>
            </a:fld>
            <a:endParaRPr lang="en-GB" dirty="0"/>
          </a:p>
        </p:txBody>
      </p:sp>
    </p:spTree>
    <p:extLst>
      <p:ext uri="{BB962C8B-B14F-4D97-AF65-F5344CB8AC3E}">
        <p14:creationId xmlns:p14="http://schemas.microsoft.com/office/powerpoint/2010/main" val="838616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3774"/>
            <a:ext cx="7886700" cy="1325563"/>
          </a:xfrm>
        </p:spPr>
        <p:txBody>
          <a:bodyPr/>
          <a:lstStyle/>
          <a:p>
            <a:r>
              <a:rPr lang="en-GB" dirty="0"/>
              <a:t>Suicide takes a high toll</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rgbClr val="F2FBFA"/>
          </a:solidFill>
        </p:spPr>
        <p:txBody>
          <a:bodyPr lIns="108000" tIns="72000" rIns="72000" bIns="36000">
            <a:noAutofit/>
          </a:bodyPr>
          <a:lstStyle/>
          <a:p>
            <a:pPr>
              <a:lnSpc>
                <a:spcPct val="150000"/>
              </a:lnSpc>
            </a:pPr>
            <a:r>
              <a:rPr lang="en-US" sz="2000" spc="-20" dirty="0">
                <a:solidFill>
                  <a:srgbClr val="00B092"/>
                </a:solidFill>
              </a:rPr>
              <a:t>“The impact of suicide is far-reaching and it remains with family, friends, colleagues and many others long after </a:t>
            </a:r>
            <a:br>
              <a:rPr lang="en-US" sz="2000" spc="-20" dirty="0">
                <a:solidFill>
                  <a:srgbClr val="00B092"/>
                </a:solidFill>
              </a:rPr>
            </a:br>
            <a:r>
              <a:rPr lang="en-US" sz="2000" spc="-20" dirty="0">
                <a:solidFill>
                  <a:srgbClr val="00B092"/>
                </a:solidFill>
              </a:rPr>
              <a:t>the individual has gone. The bereavement is often detrimental to performance at work, personal relationships, </a:t>
            </a:r>
            <a:r>
              <a:rPr lang="en-US" sz="2000" spc="-20" dirty="0" err="1">
                <a:solidFill>
                  <a:srgbClr val="00B092"/>
                </a:solidFill>
              </a:rPr>
              <a:t>behaviour</a:t>
            </a:r>
            <a:r>
              <a:rPr lang="en-US" sz="2000" spc="-20" dirty="0">
                <a:solidFill>
                  <a:srgbClr val="00B092"/>
                </a:solidFill>
              </a:rPr>
              <a:t> and wellbeing.”</a:t>
            </a:r>
          </a:p>
          <a:p>
            <a:endParaRPr lang="en-US" sz="1600" dirty="0"/>
          </a:p>
          <a:p>
            <a:endParaRPr lang="en-US" sz="1600" dirty="0"/>
          </a:p>
          <a:p>
            <a:pPr>
              <a:lnSpc>
                <a:spcPct val="100000"/>
              </a:lnSpc>
            </a:pPr>
            <a:endParaRPr lang="en-US" sz="1600" b="1" spc="-20" dirty="0">
              <a:solidFill>
                <a:schemeClr val="tx2"/>
              </a:solidFill>
            </a:endParaRPr>
          </a:p>
          <a:p>
            <a:pPr>
              <a:lnSpc>
                <a:spcPct val="100000"/>
              </a:lnSpc>
            </a:pPr>
            <a:r>
              <a:rPr lang="en-US" sz="1600" b="1" spc="-20" dirty="0" err="1">
                <a:solidFill>
                  <a:schemeClr val="tx2"/>
                </a:solidFill>
              </a:rPr>
              <a:t>Anj</a:t>
            </a:r>
            <a:r>
              <a:rPr lang="en-US" sz="1600" b="1" spc="-20" dirty="0">
                <a:solidFill>
                  <a:schemeClr val="tx2"/>
                </a:solidFill>
              </a:rPr>
              <a:t> </a:t>
            </a:r>
            <a:r>
              <a:rPr lang="en-US" sz="1600" b="1" spc="-20" dirty="0" err="1">
                <a:solidFill>
                  <a:schemeClr val="tx2"/>
                </a:solidFill>
              </a:rPr>
              <a:t>Handa</a:t>
            </a:r>
            <a:br>
              <a:rPr lang="en-US" sz="1600" b="1" spc="-20" dirty="0">
                <a:solidFill>
                  <a:schemeClr val="tx2"/>
                </a:solidFill>
              </a:rPr>
            </a:br>
            <a:r>
              <a:rPr lang="en-US" sz="1600" spc="-20" dirty="0">
                <a:solidFill>
                  <a:schemeClr val="tx2"/>
                </a:solidFill>
              </a:rPr>
              <a:t>Bereaved friend</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50</a:t>
            </a:fld>
            <a:endParaRPr lang="en-GB" dirty="0"/>
          </a:p>
        </p:txBody>
      </p:sp>
    </p:spTree>
    <p:extLst>
      <p:ext uri="{BB962C8B-B14F-4D97-AF65-F5344CB8AC3E}">
        <p14:creationId xmlns:p14="http://schemas.microsoft.com/office/powerpoint/2010/main" val="1137245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3774"/>
            <a:ext cx="7886700" cy="1325563"/>
          </a:xfrm>
        </p:spPr>
        <p:txBody>
          <a:bodyPr/>
          <a:lstStyle/>
          <a:p>
            <a:r>
              <a:rPr lang="en-GB" dirty="0"/>
              <a:t>Every death has a profound impact</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rgbClr val="F2FBFA"/>
          </a:solidFill>
        </p:spPr>
        <p:txBody>
          <a:bodyPr lIns="108000" tIns="72000" rIns="72000" bIns="36000">
            <a:noAutofit/>
          </a:bodyPr>
          <a:lstStyle/>
          <a:p>
            <a:pPr>
              <a:lnSpc>
                <a:spcPct val="150000"/>
              </a:lnSpc>
            </a:pPr>
            <a:r>
              <a:rPr lang="en-US" sz="2000" spc="-20" dirty="0">
                <a:solidFill>
                  <a:schemeClr val="tx2"/>
                </a:solidFill>
              </a:rPr>
              <a:t>"Every life lost represents someone's partner, child, friend or colleague, and their death will profoundly affect people in their family, workplace, club and residential </a:t>
            </a:r>
            <a:r>
              <a:rPr lang="en-US" sz="2000" spc="-20" dirty="0" err="1">
                <a:solidFill>
                  <a:schemeClr val="tx2"/>
                </a:solidFill>
              </a:rPr>
              <a:t>neighbourhood</a:t>
            </a:r>
            <a:r>
              <a:rPr lang="en-US" sz="2000" spc="-20" dirty="0">
                <a:solidFill>
                  <a:schemeClr val="tx2"/>
                </a:solidFill>
              </a:rPr>
              <a:t>."</a:t>
            </a:r>
          </a:p>
          <a:p>
            <a:endParaRPr lang="en-US" sz="1600" dirty="0"/>
          </a:p>
          <a:p>
            <a:endParaRPr lang="en-US" sz="1600" dirty="0"/>
          </a:p>
          <a:p>
            <a:endParaRPr lang="en-US" sz="1600" dirty="0"/>
          </a:p>
          <a:p>
            <a:pPr>
              <a:lnSpc>
                <a:spcPct val="100000"/>
              </a:lnSpc>
            </a:pPr>
            <a:endParaRPr lang="en-US" sz="1600" b="1" spc="-20" dirty="0">
              <a:solidFill>
                <a:schemeClr val="tx2"/>
              </a:solidFill>
            </a:endParaRPr>
          </a:p>
          <a:p>
            <a:pPr>
              <a:lnSpc>
                <a:spcPct val="100000"/>
              </a:lnSpc>
            </a:pPr>
            <a:r>
              <a:rPr lang="en-US" sz="1600" b="1" spc="-20" dirty="0">
                <a:solidFill>
                  <a:schemeClr val="tx2"/>
                </a:solidFill>
              </a:rPr>
              <a:t>Hamish </a:t>
            </a:r>
            <a:r>
              <a:rPr lang="en-US" sz="1600" b="1" spc="-20" dirty="0" err="1">
                <a:solidFill>
                  <a:schemeClr val="tx2"/>
                </a:solidFill>
              </a:rPr>
              <a:t>Elvidge</a:t>
            </a:r>
            <a:br>
              <a:rPr lang="en-US" sz="1600" b="1" spc="-20" dirty="0">
                <a:solidFill>
                  <a:schemeClr val="tx2"/>
                </a:solidFill>
              </a:rPr>
            </a:br>
            <a:r>
              <a:rPr lang="en-US" sz="1600" spc="-20" dirty="0">
                <a:solidFill>
                  <a:schemeClr val="tx2"/>
                </a:solidFill>
              </a:rPr>
              <a:t>Bereaved parent, Chair of Matthew </a:t>
            </a:r>
            <a:r>
              <a:rPr lang="en-US" sz="1600" spc="-20" dirty="0" err="1">
                <a:solidFill>
                  <a:schemeClr val="tx2"/>
                </a:solidFill>
              </a:rPr>
              <a:t>Elvidge</a:t>
            </a:r>
            <a:r>
              <a:rPr lang="en-US" sz="1600" spc="-20" dirty="0">
                <a:solidFill>
                  <a:schemeClr val="tx2"/>
                </a:solidFill>
              </a:rPr>
              <a:t> Trust</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51</a:t>
            </a:fld>
            <a:endParaRPr lang="en-GB" dirty="0"/>
          </a:p>
        </p:txBody>
      </p:sp>
    </p:spTree>
    <p:extLst>
      <p:ext uri="{BB962C8B-B14F-4D97-AF65-F5344CB8AC3E}">
        <p14:creationId xmlns:p14="http://schemas.microsoft.com/office/powerpoint/2010/main" val="573666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3774"/>
            <a:ext cx="7886700" cy="1325563"/>
          </a:xfrm>
        </p:spPr>
        <p:txBody>
          <a:bodyPr/>
          <a:lstStyle/>
          <a:p>
            <a:r>
              <a:rPr lang="en-GB" dirty="0"/>
              <a:t>Suicide </a:t>
            </a:r>
            <a:r>
              <a:rPr lang="en-GB"/>
              <a:t>is preventable</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rgbClr val="F2FBFA"/>
          </a:solidFill>
        </p:spPr>
        <p:txBody>
          <a:bodyPr lIns="108000" tIns="72000" rIns="72000" bIns="36000">
            <a:noAutofit/>
          </a:bodyPr>
          <a:lstStyle/>
          <a:p>
            <a:pPr>
              <a:lnSpc>
                <a:spcPct val="150000"/>
              </a:lnSpc>
            </a:pPr>
            <a:r>
              <a:rPr lang="en-US" sz="2400" spc="-20" dirty="0">
                <a:solidFill>
                  <a:schemeClr val="tx2"/>
                </a:solidFill>
              </a:rPr>
              <a:t>"Suicide is preventable and we must all work together to develop community based suicide prevention plans and activities that reach out to every part of England."</a:t>
            </a:r>
          </a:p>
          <a:p>
            <a:endParaRPr lang="en-US" sz="1600" dirty="0"/>
          </a:p>
          <a:p>
            <a:endParaRPr lang="en-US" sz="1600" dirty="0"/>
          </a:p>
          <a:p>
            <a:pPr>
              <a:lnSpc>
                <a:spcPct val="100000"/>
              </a:lnSpc>
            </a:pPr>
            <a:endParaRPr lang="en-US" sz="1600" b="1" spc="-20" dirty="0">
              <a:solidFill>
                <a:schemeClr val="tx2"/>
              </a:solidFill>
            </a:endParaRPr>
          </a:p>
          <a:p>
            <a:pPr>
              <a:lnSpc>
                <a:spcPct val="100000"/>
              </a:lnSpc>
            </a:pPr>
            <a:endParaRPr lang="en-US" sz="1600" b="1" spc="-20" dirty="0">
              <a:solidFill>
                <a:schemeClr val="tx2"/>
              </a:solidFill>
            </a:endParaRPr>
          </a:p>
          <a:p>
            <a:pPr>
              <a:lnSpc>
                <a:spcPct val="100000"/>
              </a:lnSpc>
            </a:pPr>
            <a:endParaRPr lang="en-US" sz="1600" b="1" spc="-20" dirty="0">
              <a:solidFill>
                <a:schemeClr val="tx2"/>
              </a:solidFill>
            </a:endParaRPr>
          </a:p>
          <a:p>
            <a:pPr>
              <a:lnSpc>
                <a:spcPct val="100000"/>
              </a:lnSpc>
            </a:pPr>
            <a:endParaRPr lang="en-US" sz="1600" b="1" spc="-20" dirty="0">
              <a:solidFill>
                <a:schemeClr val="tx2"/>
              </a:solidFill>
            </a:endParaRPr>
          </a:p>
          <a:p>
            <a:pPr>
              <a:lnSpc>
                <a:spcPct val="100000"/>
              </a:lnSpc>
            </a:pPr>
            <a:r>
              <a:rPr lang="en-US" sz="1600" b="1" spc="-20" dirty="0">
                <a:solidFill>
                  <a:schemeClr val="tx2"/>
                </a:solidFill>
              </a:rPr>
              <a:t>Hamish </a:t>
            </a:r>
            <a:r>
              <a:rPr lang="en-US" sz="1600" b="1" spc="-20" dirty="0" err="1">
                <a:solidFill>
                  <a:schemeClr val="tx2"/>
                </a:solidFill>
              </a:rPr>
              <a:t>Elvidge</a:t>
            </a:r>
            <a:br>
              <a:rPr lang="en-US" sz="1600" b="1" spc="-20" dirty="0">
                <a:solidFill>
                  <a:schemeClr val="tx2"/>
                </a:solidFill>
              </a:rPr>
            </a:br>
            <a:r>
              <a:rPr lang="en-US" sz="1600" spc="-20" dirty="0">
                <a:solidFill>
                  <a:schemeClr val="tx2"/>
                </a:solidFill>
              </a:rPr>
              <a:t>Bereaved parent, Chair of Matthew </a:t>
            </a:r>
            <a:r>
              <a:rPr lang="en-US" sz="1600" spc="-20" dirty="0" err="1">
                <a:solidFill>
                  <a:schemeClr val="tx2"/>
                </a:solidFill>
              </a:rPr>
              <a:t>Elvidge</a:t>
            </a:r>
            <a:r>
              <a:rPr lang="en-US" sz="1600" spc="-20" dirty="0">
                <a:solidFill>
                  <a:schemeClr val="tx2"/>
                </a:solidFill>
              </a:rPr>
              <a:t> Trust</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rgbClr val="00B29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52</a:t>
            </a:fld>
            <a:endParaRPr lang="en-GB" dirty="0"/>
          </a:p>
        </p:txBody>
      </p:sp>
    </p:spTree>
    <p:extLst>
      <p:ext uri="{BB962C8B-B14F-4D97-AF65-F5344CB8AC3E}">
        <p14:creationId xmlns:p14="http://schemas.microsoft.com/office/powerpoint/2010/main" val="1788449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4704"/>
            <a:ext cx="7886700" cy="1325563"/>
          </a:xfrm>
        </p:spPr>
        <p:txBody>
          <a:bodyPr/>
          <a:lstStyle/>
          <a:p>
            <a:r>
              <a:rPr lang="en-GB" dirty="0"/>
              <a:t>Role of public health</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chemeClr val="bg2">
              <a:alpha val="20000"/>
            </a:schemeClr>
          </a:solidFill>
        </p:spPr>
        <p:txBody>
          <a:bodyPr lIns="108000" tIns="72000" rIns="72000" bIns="36000">
            <a:noAutofit/>
          </a:bodyPr>
          <a:lstStyle/>
          <a:p>
            <a:pPr>
              <a:lnSpc>
                <a:spcPct val="150000"/>
              </a:lnSpc>
            </a:pPr>
            <a:r>
              <a:rPr lang="en-US" sz="2000" dirty="0"/>
              <a:t>"Building an approach to suicide reduction and prevention is an area where public health can and should excel in bringing the full range of our skills in the service of our citizens. We each need to undertake a proper assessment of risk and protective factors and influences, an analysis of the wider situation and the engagement and influencing of stakeholders in order to deliver the necessary cross-system action plan.”</a:t>
            </a:r>
          </a:p>
          <a:p>
            <a:pPr>
              <a:lnSpc>
                <a:spcPct val="150000"/>
              </a:lnSpc>
            </a:pPr>
            <a:br>
              <a:rPr lang="en-US" sz="1000" dirty="0"/>
            </a:br>
            <a:r>
              <a:rPr lang="en-US" sz="1600" b="1" dirty="0"/>
              <a:t>Professor Jim McManus </a:t>
            </a:r>
          </a:p>
          <a:p>
            <a:pPr>
              <a:lnSpc>
                <a:spcPct val="100000"/>
              </a:lnSpc>
            </a:pPr>
            <a:r>
              <a:rPr lang="en-US" sz="1600" dirty="0"/>
              <a:t>Director of Public Health, Hertfordshire County Council </a:t>
            </a:r>
          </a:p>
        </p:txBody>
      </p:sp>
      <p:sp>
        <p:nvSpPr>
          <p:cNvPr id="5" name="Footer Placeholder 4"/>
          <p:cNvSpPr>
            <a:spLocks noGrp="1"/>
          </p:cNvSpPr>
          <p:nvPr>
            <p:ph type="ftr" sz="quarter" idx="11"/>
          </p:nvPr>
        </p:nvSpPr>
        <p:spPr/>
        <p:txBody>
          <a:bodyPr/>
          <a:lstStyle/>
          <a:p>
            <a:endParaRPr lang="en-US" dirty="0"/>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53</a:t>
            </a:fld>
            <a:endParaRPr lang="en-GB" dirty="0"/>
          </a:p>
        </p:txBody>
      </p:sp>
    </p:spTree>
    <p:extLst>
      <p:ext uri="{BB962C8B-B14F-4D97-AF65-F5344CB8AC3E}">
        <p14:creationId xmlns:p14="http://schemas.microsoft.com/office/powerpoint/2010/main" val="1254960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4704"/>
            <a:ext cx="7886700" cy="1325563"/>
          </a:xfrm>
        </p:spPr>
        <p:txBody>
          <a:bodyPr/>
          <a:lstStyle/>
          <a:p>
            <a:r>
              <a:rPr lang="en-GB" dirty="0"/>
              <a:t>Preventing suicide is </a:t>
            </a:r>
            <a:r>
              <a:rPr lang="en-GB"/>
              <a:t>a jigsaw</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chemeClr val="bg2">
              <a:alpha val="20000"/>
            </a:schemeClr>
          </a:solidFill>
        </p:spPr>
        <p:txBody>
          <a:bodyPr lIns="108000" tIns="72000" rIns="72000" bIns="36000">
            <a:noAutofit/>
          </a:bodyPr>
          <a:lstStyle/>
          <a:p>
            <a:pPr>
              <a:lnSpc>
                <a:spcPct val="150000"/>
              </a:lnSpc>
            </a:pPr>
            <a:r>
              <a:rPr lang="en-US" sz="2000" dirty="0"/>
              <a:t>"Preventing suicide is a jigsaw, which requires many pieces to come together."</a:t>
            </a:r>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br>
              <a:rPr lang="en-US" sz="1000" dirty="0"/>
            </a:br>
            <a:r>
              <a:rPr lang="en-US" sz="1600" b="1" dirty="0"/>
              <a:t>Professor Jim McManus </a:t>
            </a:r>
          </a:p>
          <a:p>
            <a:pPr>
              <a:lnSpc>
                <a:spcPct val="100000"/>
              </a:lnSpc>
            </a:pPr>
            <a:r>
              <a:rPr lang="en-US" sz="1600" dirty="0"/>
              <a:t>Director of Public Health, Hertfordshire County Council </a:t>
            </a:r>
          </a:p>
        </p:txBody>
      </p:sp>
      <p:sp>
        <p:nvSpPr>
          <p:cNvPr id="5" name="Footer Placeholder 4"/>
          <p:cNvSpPr>
            <a:spLocks noGrp="1"/>
          </p:cNvSpPr>
          <p:nvPr>
            <p:ph type="ftr" sz="quarter" idx="11"/>
          </p:nvPr>
        </p:nvSpPr>
        <p:spPr/>
        <p:txBody>
          <a:bodyPr/>
          <a:lstStyle/>
          <a:p>
            <a:endParaRPr lang="en-US" dirty="0"/>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54</a:t>
            </a:fld>
            <a:endParaRPr lang="en-GB" dirty="0"/>
          </a:p>
        </p:txBody>
      </p:sp>
    </p:spTree>
    <p:extLst>
      <p:ext uri="{BB962C8B-B14F-4D97-AF65-F5344CB8AC3E}">
        <p14:creationId xmlns:p14="http://schemas.microsoft.com/office/powerpoint/2010/main" val="1985091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4704"/>
            <a:ext cx="7886700" cy="1325563"/>
          </a:xfrm>
        </p:spPr>
        <p:txBody>
          <a:bodyPr/>
          <a:lstStyle/>
          <a:p>
            <a:r>
              <a:rPr lang="en-GB" dirty="0"/>
              <a:t>Lives are important</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rgbClr val="FAF2EA"/>
          </a:solidFill>
        </p:spPr>
        <p:txBody>
          <a:bodyPr lIns="108000" tIns="72000" rIns="72000" bIns="36000">
            <a:noAutofit/>
          </a:bodyPr>
          <a:lstStyle/>
          <a:p>
            <a:pPr>
              <a:lnSpc>
                <a:spcPct val="150000"/>
              </a:lnSpc>
            </a:pPr>
            <a:r>
              <a:rPr lang="en-US" sz="2000" dirty="0">
                <a:solidFill>
                  <a:srgbClr val="D58038"/>
                </a:solidFill>
              </a:rPr>
              <a:t>“Suicide is preventable, we have to remember that. That’s why we have to take more action to let people know their lives are important because when suicidal thoughts are at their strongest it's hard for people to see their own worth.”</a:t>
            </a: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r>
              <a:rPr lang="en-US" sz="1600" b="1" spc="-20" dirty="0">
                <a:solidFill>
                  <a:srgbClr val="D58038"/>
                </a:solidFill>
              </a:rPr>
              <a:t>James </a:t>
            </a:r>
            <a:r>
              <a:rPr lang="en-US" sz="1600" b="1" spc="-20" dirty="0" err="1">
                <a:solidFill>
                  <a:srgbClr val="D58038"/>
                </a:solidFill>
              </a:rPr>
              <a:t>Withey</a:t>
            </a:r>
            <a:br>
              <a:rPr lang="en-US" sz="1600" b="1" spc="-20" dirty="0">
                <a:solidFill>
                  <a:srgbClr val="D58038"/>
                </a:solidFill>
              </a:rPr>
            </a:br>
            <a:r>
              <a:rPr lang="en-US" sz="1600" spc="-20" dirty="0">
                <a:solidFill>
                  <a:srgbClr val="D58038"/>
                </a:solidFill>
              </a:rPr>
              <a:t>The Recovery Letters</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rgbClr val="D5803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55</a:t>
            </a:fld>
            <a:endParaRPr lang="en-GB" dirty="0"/>
          </a:p>
        </p:txBody>
      </p:sp>
    </p:spTree>
    <p:extLst>
      <p:ext uri="{BB962C8B-B14F-4D97-AF65-F5344CB8AC3E}">
        <p14:creationId xmlns:p14="http://schemas.microsoft.com/office/powerpoint/2010/main" val="1449437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4704"/>
            <a:ext cx="7886700" cy="1325563"/>
          </a:xfrm>
        </p:spPr>
        <p:txBody>
          <a:bodyPr/>
          <a:lstStyle/>
          <a:p>
            <a:r>
              <a:rPr lang="en-GB" dirty="0"/>
              <a:t>Opportunity to identify and support</a:t>
            </a:r>
            <a:endParaRPr lang="en-US" dirty="0"/>
          </a:p>
        </p:txBody>
      </p:sp>
      <p:sp>
        <p:nvSpPr>
          <p:cNvPr id="9" name="Content Placeholder 8">
            <a:extLst>
              <a:ext uri="{FF2B5EF4-FFF2-40B4-BE49-F238E27FC236}">
                <a16:creationId xmlns:a16="http://schemas.microsoft.com/office/drawing/2014/main" id="{6E3D297A-8937-41AC-B483-C75884D977C0}"/>
              </a:ext>
            </a:extLst>
          </p:cNvPr>
          <p:cNvSpPr>
            <a:spLocks noGrp="1"/>
          </p:cNvSpPr>
          <p:nvPr>
            <p:ph idx="1"/>
          </p:nvPr>
        </p:nvSpPr>
        <p:spPr>
          <a:xfrm>
            <a:off x="628650" y="1844824"/>
            <a:ext cx="8119814" cy="4423999"/>
          </a:xfrm>
          <a:solidFill>
            <a:srgbClr val="FAF2EA"/>
          </a:solidFill>
        </p:spPr>
        <p:txBody>
          <a:bodyPr lIns="108000" tIns="72000" rIns="72000" bIns="36000">
            <a:noAutofit/>
          </a:bodyPr>
          <a:lstStyle/>
          <a:p>
            <a:pPr>
              <a:lnSpc>
                <a:spcPct val="150000"/>
              </a:lnSpc>
            </a:pPr>
            <a:r>
              <a:rPr lang="en-US" sz="2000" dirty="0">
                <a:solidFill>
                  <a:srgbClr val="D58038"/>
                </a:solidFill>
              </a:rPr>
              <a:t>"Developing effective and comprehensive local suicide prevention strategies provides the opportunity to identify and support people at risk when they are at the crux of their lives."</a:t>
            </a: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endParaRPr lang="en-US" sz="1600" b="1" spc="-20" dirty="0">
              <a:solidFill>
                <a:srgbClr val="D58038"/>
              </a:solidFill>
            </a:endParaRPr>
          </a:p>
          <a:p>
            <a:pPr>
              <a:lnSpc>
                <a:spcPct val="100000"/>
              </a:lnSpc>
            </a:pPr>
            <a:r>
              <a:rPr lang="en-US" sz="1600" b="1" spc="-20" dirty="0">
                <a:solidFill>
                  <a:srgbClr val="D58038"/>
                </a:solidFill>
              </a:rPr>
              <a:t>James </a:t>
            </a:r>
            <a:r>
              <a:rPr lang="en-US" sz="1600" b="1" spc="-20" dirty="0" err="1">
                <a:solidFill>
                  <a:srgbClr val="D58038"/>
                </a:solidFill>
              </a:rPr>
              <a:t>Withey</a:t>
            </a:r>
            <a:br>
              <a:rPr lang="en-US" sz="1600" b="1" spc="-20" dirty="0">
                <a:solidFill>
                  <a:srgbClr val="D58038"/>
                </a:solidFill>
              </a:rPr>
            </a:br>
            <a:r>
              <a:rPr lang="en-US" sz="1600" spc="-20" dirty="0">
                <a:solidFill>
                  <a:srgbClr val="D58038"/>
                </a:solidFill>
              </a:rPr>
              <a:t>The Recovery Letters</a:t>
            </a:r>
          </a:p>
        </p:txBody>
      </p:sp>
      <p:sp>
        <p:nvSpPr>
          <p:cNvPr id="5" name="Footer Placeholder 4"/>
          <p:cNvSpPr>
            <a:spLocks noGrp="1"/>
          </p:cNvSpPr>
          <p:nvPr>
            <p:ph type="ftr" sz="quarter" idx="11"/>
          </p:nvPr>
        </p:nvSpPr>
        <p:spPr/>
        <p:txBody>
          <a:bodyPr/>
          <a:lstStyle/>
          <a:p>
            <a:r>
              <a:rPr lang="en-US" dirty="0"/>
              <a:t>Local suicide prevention planning</a:t>
            </a:r>
          </a:p>
        </p:txBody>
      </p:sp>
      <p:cxnSp>
        <p:nvCxnSpPr>
          <p:cNvPr id="21" name="Straight Connector 20">
            <a:extLst>
              <a:ext uri="{FF2B5EF4-FFF2-40B4-BE49-F238E27FC236}">
                <a16:creationId xmlns:a16="http://schemas.microsoft.com/office/drawing/2014/main" id="{7CEA84AE-0E27-429C-9928-C8EDA189579B}"/>
              </a:ext>
            </a:extLst>
          </p:cNvPr>
          <p:cNvCxnSpPr/>
          <p:nvPr/>
        </p:nvCxnSpPr>
        <p:spPr>
          <a:xfrm flipV="1">
            <a:off x="628650" y="1844824"/>
            <a:ext cx="8119814" cy="5576"/>
          </a:xfrm>
          <a:prstGeom prst="line">
            <a:avLst/>
          </a:prstGeom>
          <a:ln w="31750">
            <a:solidFill>
              <a:srgbClr val="D5803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A0CE73B-60C9-4A24-8EF8-9B3966EE589D}"/>
              </a:ext>
            </a:extLst>
          </p:cNvPr>
          <p:cNvSpPr>
            <a:spLocks noGrp="1"/>
          </p:cNvSpPr>
          <p:nvPr>
            <p:ph type="sldNum" sz="quarter" idx="12"/>
          </p:nvPr>
        </p:nvSpPr>
        <p:spPr/>
        <p:txBody>
          <a:bodyPr/>
          <a:lstStyle/>
          <a:p>
            <a:fld id="{E214824C-0A41-4C12-9CCA-27FE7B02A77E}" type="slidenum">
              <a:rPr lang="en-GB" smtClean="0"/>
              <a:t>56</a:t>
            </a:fld>
            <a:endParaRPr lang="en-GB" dirty="0"/>
          </a:p>
        </p:txBody>
      </p:sp>
    </p:spTree>
    <p:extLst>
      <p:ext uri="{BB962C8B-B14F-4D97-AF65-F5344CB8AC3E}">
        <p14:creationId xmlns:p14="http://schemas.microsoft.com/office/powerpoint/2010/main" val="571131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National Suicide Prevention Alliance</a:t>
            </a:r>
          </a:p>
        </p:txBody>
      </p:sp>
      <p:sp>
        <p:nvSpPr>
          <p:cNvPr id="11" name="Content Placeholder 10">
            <a:extLst>
              <a:ext uri="{FF2B5EF4-FFF2-40B4-BE49-F238E27FC236}">
                <a16:creationId xmlns:a16="http://schemas.microsoft.com/office/drawing/2014/main" id="{DD84C905-B97B-4306-98D6-70AC83B6D5E5}"/>
              </a:ext>
            </a:extLst>
          </p:cNvPr>
          <p:cNvSpPr>
            <a:spLocks noGrp="1"/>
          </p:cNvSpPr>
          <p:nvPr>
            <p:ph idx="1"/>
          </p:nvPr>
        </p:nvSpPr>
        <p:spPr>
          <a:xfrm>
            <a:off x="611560" y="1703671"/>
            <a:ext cx="7886700" cy="4533641"/>
          </a:xfrm>
        </p:spPr>
        <p:txBody>
          <a:bodyPr>
            <a:normAutofit fontScale="47500" lnSpcReduction="20000"/>
          </a:bodyPr>
          <a:lstStyle/>
          <a:p>
            <a:pPr>
              <a:lnSpc>
                <a:spcPct val="120000"/>
              </a:lnSpc>
            </a:pPr>
            <a:r>
              <a:rPr lang="en-US" sz="3600" dirty="0">
                <a:solidFill>
                  <a:schemeClr val="tx1"/>
                </a:solidFill>
              </a:rPr>
              <a:t>The NSPA is an alliance of public, private and voluntary organisations in England who care about suicide prevention and are willing to take individual and collective action to reduce suicide and support those bereaved or affected by suicide. </a:t>
            </a:r>
          </a:p>
          <a:p>
            <a:pPr>
              <a:lnSpc>
                <a:spcPct val="120000"/>
              </a:lnSpc>
            </a:pPr>
            <a:endParaRPr lang="en-US" sz="3600" dirty="0">
              <a:solidFill>
                <a:schemeClr val="tx1"/>
              </a:solidFill>
            </a:endParaRPr>
          </a:p>
          <a:p>
            <a:pPr>
              <a:lnSpc>
                <a:spcPct val="120000"/>
              </a:lnSpc>
            </a:pPr>
            <a:r>
              <a:rPr lang="en-US" sz="3600" dirty="0">
                <a:solidFill>
                  <a:schemeClr val="tx1"/>
                </a:solidFill>
              </a:rPr>
              <a:t>Membership enables </a:t>
            </a:r>
            <a:r>
              <a:rPr lang="en-US" sz="3600" dirty="0" err="1">
                <a:solidFill>
                  <a:schemeClr val="tx1"/>
                </a:solidFill>
              </a:rPr>
              <a:t>organisations</a:t>
            </a:r>
            <a:r>
              <a:rPr lang="en-US" sz="3600" dirty="0">
                <a:solidFill>
                  <a:schemeClr val="tx1"/>
                </a:solidFill>
              </a:rPr>
              <a:t> to share good practice, network and collaborate, as well as amplifying our voice by speaking together. </a:t>
            </a:r>
          </a:p>
          <a:p>
            <a:pPr>
              <a:lnSpc>
                <a:spcPct val="120000"/>
              </a:lnSpc>
            </a:pPr>
            <a:endParaRPr lang="en-US" sz="3600" dirty="0">
              <a:solidFill>
                <a:schemeClr val="tx1"/>
              </a:solidFill>
            </a:endParaRPr>
          </a:p>
          <a:p>
            <a:pPr>
              <a:lnSpc>
                <a:spcPct val="120000"/>
              </a:lnSpc>
            </a:pPr>
            <a:r>
              <a:rPr lang="en-US" sz="3600" dirty="0">
                <a:solidFill>
                  <a:schemeClr val="tx1"/>
                </a:solidFill>
              </a:rPr>
              <a:t>It’s free to join!</a:t>
            </a:r>
          </a:p>
          <a:p>
            <a:pPr>
              <a:lnSpc>
                <a:spcPct val="120000"/>
              </a:lnSpc>
            </a:pPr>
            <a:endParaRPr lang="en-US" sz="3600" dirty="0">
              <a:solidFill>
                <a:schemeClr val="tx1"/>
              </a:solidFill>
            </a:endParaRPr>
          </a:p>
          <a:p>
            <a:pPr>
              <a:lnSpc>
                <a:spcPct val="120000"/>
              </a:lnSpc>
            </a:pPr>
            <a:r>
              <a:rPr lang="en-US" sz="3600" dirty="0">
                <a:solidFill>
                  <a:schemeClr val="tx1"/>
                </a:solidFill>
              </a:rPr>
              <a:t>For more information contact </a:t>
            </a:r>
            <a:r>
              <a:rPr lang="en-US" sz="3600" u="sng" dirty="0">
                <a:solidFill>
                  <a:schemeClr val="tx1"/>
                </a:solidFill>
                <a:hlinkClick r:id="rId3"/>
              </a:rPr>
              <a:t>info@nspa.org.uk</a:t>
            </a:r>
            <a:endParaRPr lang="en-US" sz="3600" u="sng" dirty="0">
              <a:solidFill>
                <a:schemeClr val="tx1"/>
              </a:solidFill>
            </a:endParaRPr>
          </a:p>
          <a:p>
            <a:pPr>
              <a:lnSpc>
                <a:spcPct val="120000"/>
              </a:lnSpc>
            </a:pPr>
            <a:endParaRPr lang="en-US" sz="3600" u="sng" dirty="0">
              <a:solidFill>
                <a:schemeClr val="tx1"/>
              </a:solidFill>
            </a:endParaRPr>
          </a:p>
          <a:p>
            <a:pPr>
              <a:lnSpc>
                <a:spcPct val="120000"/>
              </a:lnSpc>
            </a:pPr>
            <a:r>
              <a:rPr lang="en-US" sz="3600" u="sng" dirty="0">
                <a:solidFill>
                  <a:schemeClr val="tx1"/>
                </a:solidFill>
              </a:rPr>
              <a:t>www.nspa.org.uk</a:t>
            </a:r>
            <a:endParaRPr lang="en-US" sz="3600" dirty="0">
              <a:solidFill>
                <a:schemeClr val="tx1"/>
              </a:solidFill>
            </a:endParaRPr>
          </a:p>
          <a:p>
            <a:r>
              <a:rPr lang="en-US" sz="2000" dirty="0">
                <a:solidFill>
                  <a:schemeClr val="tx1"/>
                </a:solidFill>
              </a:rPr>
              <a:t> </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a:xfrm>
            <a:off x="117990" y="6415343"/>
            <a:ext cx="432000" cy="365125"/>
          </a:xfrm>
        </p:spPr>
        <p:txBody>
          <a:bodyPr/>
          <a:lstStyle/>
          <a:p>
            <a:r>
              <a:rPr lang="en-US" dirty="0"/>
              <a:t>  </a:t>
            </a:r>
            <a:fld id="{2565FA6D-D4C8-4C4C-AC4B-3269734D34D8}" type="slidenum">
              <a:rPr lang="en-US" smtClean="0"/>
              <a:pPr/>
              <a:t>57</a:t>
            </a:fld>
            <a:endParaRPr lang="en-US" dirty="0"/>
          </a:p>
        </p:txBody>
      </p:sp>
    </p:spTree>
    <p:extLst>
      <p:ext uri="{BB962C8B-B14F-4D97-AF65-F5344CB8AC3E}">
        <p14:creationId xmlns:p14="http://schemas.microsoft.com/office/powerpoint/2010/main" val="2037640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About Public Health England</a:t>
            </a:r>
          </a:p>
        </p:txBody>
      </p:sp>
      <p:sp>
        <p:nvSpPr>
          <p:cNvPr id="11" name="Content Placeholder 10">
            <a:extLst>
              <a:ext uri="{FF2B5EF4-FFF2-40B4-BE49-F238E27FC236}">
                <a16:creationId xmlns:a16="http://schemas.microsoft.com/office/drawing/2014/main" id="{DD84C905-B97B-4306-98D6-70AC83B6D5E5}"/>
              </a:ext>
            </a:extLst>
          </p:cNvPr>
          <p:cNvSpPr>
            <a:spLocks noGrp="1"/>
          </p:cNvSpPr>
          <p:nvPr>
            <p:ph idx="1"/>
          </p:nvPr>
        </p:nvSpPr>
        <p:spPr>
          <a:xfrm>
            <a:off x="628650" y="1196753"/>
            <a:ext cx="7886700" cy="4980210"/>
          </a:xfrm>
        </p:spPr>
        <p:txBody>
          <a:bodyPr>
            <a:normAutofit fontScale="85000" lnSpcReduction="20000"/>
          </a:bodyPr>
          <a:lstStyle/>
          <a:p>
            <a:pPr eaLnBrk="0" hangingPunct="0">
              <a:lnSpc>
                <a:spcPct val="120000"/>
              </a:lnSpc>
              <a:tabLst>
                <a:tab pos="6030913" algn="l"/>
              </a:tabLst>
            </a:pPr>
            <a:r>
              <a:rPr lang="en-GB" sz="2400" dirty="0">
                <a:solidFill>
                  <a:schemeClr val="tx1"/>
                </a:solidFill>
                <a:cs typeface="Arial" panose="020B0604020202020204" pitchFamily="34" charset="0"/>
              </a:rPr>
              <a:t>Public Health England exists to protect and improve the nation’s health and wellbeing, and reduce health inequalities. We do this through world-class science, knowledge and intelligence, advocacy, partnerships  and the delivery of specialist public health services. We are an executive agency of the Department of Health, and are a distinct delivery organisation with operational autonomy to advise and support government, local authorities and the NHS in a professionally independent manner.</a:t>
            </a:r>
          </a:p>
          <a:p>
            <a:pPr eaLnBrk="0" hangingPunct="0">
              <a:lnSpc>
                <a:spcPct val="100000"/>
              </a:lnSpc>
              <a:tabLst>
                <a:tab pos="6030913" algn="l"/>
              </a:tabLst>
            </a:pPr>
            <a:endParaRPr lang="en-GB" sz="2000" dirty="0">
              <a:solidFill>
                <a:schemeClr val="tx1"/>
              </a:solidFill>
              <a:cs typeface="Arial" panose="020B0604020202020204" pitchFamily="34" charset="0"/>
            </a:endParaRPr>
          </a:p>
          <a:p>
            <a:pPr eaLnBrk="0" hangingPunct="0">
              <a:lnSpc>
                <a:spcPct val="100000"/>
              </a:lnSpc>
              <a:tabLst>
                <a:tab pos="6030913" algn="l"/>
              </a:tabLst>
            </a:pPr>
            <a:endParaRPr lang="en-GB" sz="2000" dirty="0">
              <a:solidFill>
                <a:schemeClr val="tx1"/>
              </a:solidFill>
              <a:cs typeface="Arial" panose="020B0604020202020204" pitchFamily="34" charset="0"/>
            </a:endParaRPr>
          </a:p>
          <a:p>
            <a:pPr lvl="0" eaLnBrk="0" hangingPunct="0">
              <a:lnSpc>
                <a:spcPct val="100000"/>
              </a:lnSpc>
              <a:tabLst>
                <a:tab pos="6030913" algn="l"/>
              </a:tabLst>
            </a:pPr>
            <a:r>
              <a:rPr lang="en-GB" sz="2000" b="1" dirty="0">
                <a:solidFill>
                  <a:schemeClr val="tx1"/>
                </a:solidFill>
                <a:ea typeface="Times New Roman" pitchFamily="18" charset="0"/>
                <a:cs typeface="Times New Roman" pitchFamily="18" charset="0"/>
              </a:rPr>
              <a:t>Public Health England </a:t>
            </a:r>
            <a:br>
              <a:rPr lang="en-GB" sz="2000" dirty="0">
                <a:solidFill>
                  <a:schemeClr val="tx1"/>
                </a:solidFill>
                <a:ea typeface="Times New Roman" pitchFamily="18" charset="0"/>
                <a:cs typeface="Times New Roman" pitchFamily="18" charset="0"/>
              </a:rPr>
            </a:br>
            <a:r>
              <a:rPr lang="en-GB" sz="2000" dirty="0">
                <a:solidFill>
                  <a:schemeClr val="tx1"/>
                </a:solidFill>
                <a:ea typeface="Times New Roman" pitchFamily="18" charset="0"/>
                <a:cs typeface="Times New Roman" pitchFamily="18" charset="0"/>
              </a:rPr>
              <a:t>Tel: 020 7654 8000        </a:t>
            </a:r>
            <a:r>
              <a:rPr lang="en-GB" sz="2000" dirty="0">
                <a:solidFill>
                  <a:schemeClr val="tx1"/>
                </a:solidFill>
                <a:ea typeface="Times New Roman" pitchFamily="18" charset="0"/>
                <a:cs typeface="Times New Roman" pitchFamily="18" charset="0"/>
                <a:hlinkClick r:id="rId3"/>
              </a:rPr>
              <a:t>http://www.gov.uk/phe</a:t>
            </a:r>
            <a:endParaRPr lang="en-GB" sz="2000" dirty="0">
              <a:solidFill>
                <a:schemeClr val="tx1"/>
              </a:solidFill>
              <a:ea typeface="Times New Roman" pitchFamily="18" charset="0"/>
              <a:cs typeface="Times New Roman" pitchFamily="18" charset="0"/>
            </a:endParaRPr>
          </a:p>
          <a:p>
            <a:pPr lvl="0" eaLnBrk="0" hangingPunct="0">
              <a:lnSpc>
                <a:spcPct val="100000"/>
              </a:lnSpc>
              <a:tabLst>
                <a:tab pos="6030913" algn="l"/>
              </a:tabLst>
            </a:pPr>
            <a:r>
              <a:rPr lang="en-GB" sz="2000" dirty="0">
                <a:solidFill>
                  <a:schemeClr val="tx1"/>
                </a:solidFill>
                <a:ea typeface="Times New Roman" pitchFamily="18" charset="0"/>
                <a:cs typeface="Times New Roman" pitchFamily="18" charset="0"/>
              </a:rPr>
              <a:t>Twitter: </a:t>
            </a:r>
            <a:r>
              <a:rPr lang="en-GB" sz="2000" dirty="0">
                <a:solidFill>
                  <a:schemeClr val="tx1"/>
                </a:solidFill>
                <a:ea typeface="Times New Roman" pitchFamily="18" charset="0"/>
                <a:cs typeface="Times New Roman" pitchFamily="18" charset="0"/>
                <a:hlinkClick r:id="rId4"/>
              </a:rPr>
              <a:t>@PHE_uk</a:t>
            </a:r>
            <a:r>
              <a:rPr lang="en-GB" sz="2000" dirty="0">
                <a:solidFill>
                  <a:schemeClr val="tx1"/>
                </a:solidFill>
                <a:cs typeface="Arial" pitchFamily="34" charset="0"/>
              </a:rPr>
              <a:t>         </a:t>
            </a:r>
            <a:r>
              <a:rPr lang="en-GB" sz="2000" dirty="0">
                <a:solidFill>
                  <a:schemeClr val="tx1"/>
                </a:solidFill>
                <a:ea typeface="Times New Roman" pitchFamily="18" charset="0"/>
                <a:cs typeface="Times New Roman" pitchFamily="18" charset="0"/>
              </a:rPr>
              <a:t>Facebook: </a:t>
            </a:r>
            <a:r>
              <a:rPr lang="en-GB" sz="2000" dirty="0">
                <a:solidFill>
                  <a:schemeClr val="tx1"/>
                </a:solidFill>
                <a:ea typeface="Times New Roman" pitchFamily="18" charset="0"/>
                <a:cs typeface="Times New Roman" pitchFamily="18" charset="0"/>
                <a:hlinkClick r:id="rId5"/>
              </a:rPr>
              <a:t>http://www.facebook.com/PublicHealthEngland</a:t>
            </a:r>
            <a:r>
              <a:rPr lang="en-GB" sz="2000" dirty="0">
                <a:solidFill>
                  <a:schemeClr val="tx1"/>
                </a:solidFill>
                <a:ea typeface="Times New Roman" pitchFamily="18" charset="0"/>
                <a:cs typeface="Times New Roman" pitchFamily="18" charset="0"/>
              </a:rPr>
              <a:t> </a:t>
            </a:r>
            <a:endParaRPr lang="en-GB" sz="900" dirty="0">
              <a:solidFill>
                <a:schemeClr val="tx1"/>
              </a:solidFill>
              <a:cs typeface="Arial" pitchFamily="34" charset="0"/>
            </a:endParaRPr>
          </a:p>
          <a:p>
            <a:pPr lvl="0" eaLnBrk="0" hangingPunct="0">
              <a:lnSpc>
                <a:spcPts val="1200"/>
              </a:lnSpc>
              <a:tabLst>
                <a:tab pos="6030913" algn="l"/>
              </a:tabLst>
            </a:pPr>
            <a:endParaRPr lang="en-GB" sz="900" dirty="0">
              <a:solidFill>
                <a:schemeClr val="tx1"/>
              </a:solidFill>
              <a:cs typeface="Arial" pitchFamily="34" charset="0"/>
            </a:endParaRPr>
          </a:p>
          <a:p>
            <a:pPr lvl="0" eaLnBrk="0" hangingPunct="0">
              <a:lnSpc>
                <a:spcPts val="1200"/>
              </a:lnSpc>
              <a:tabLst>
                <a:tab pos="6030913" algn="l"/>
              </a:tabLst>
            </a:pPr>
            <a:r>
              <a:rPr lang="en-GB" sz="900" dirty="0">
                <a:solidFill>
                  <a:schemeClr val="tx1"/>
                </a:solidFill>
                <a:ea typeface="Times New Roman" pitchFamily="18" charset="0"/>
                <a:cs typeface="Times New Roman" pitchFamily="18" charset="0"/>
              </a:rPr>
              <a:t>© Crown copyright 2016</a:t>
            </a:r>
            <a:br>
              <a:rPr lang="en-GB" sz="900" dirty="0">
                <a:solidFill>
                  <a:schemeClr val="tx1"/>
                </a:solidFill>
                <a:ea typeface="Times New Roman" pitchFamily="18" charset="0"/>
                <a:cs typeface="Times New Roman" pitchFamily="18" charset="0"/>
              </a:rPr>
            </a:br>
            <a:r>
              <a:rPr lang="en-GB" sz="900" dirty="0">
                <a:solidFill>
                  <a:schemeClr val="tx1"/>
                </a:solidFill>
                <a:ea typeface="Times New Roman" pitchFamily="18" charset="0"/>
                <a:cs typeface="Times New Roman" pitchFamily="18" charset="0"/>
              </a:rPr>
              <a:t>You may re-use this information (excluding logos) free of charge in any format or medium, under the terms of the Open Government Licence v3.0. </a:t>
            </a:r>
            <a:br>
              <a:rPr lang="en-GB" sz="900" dirty="0">
                <a:solidFill>
                  <a:schemeClr val="tx1"/>
                </a:solidFill>
                <a:ea typeface="Times New Roman" pitchFamily="18" charset="0"/>
                <a:cs typeface="Times New Roman" pitchFamily="18" charset="0"/>
              </a:rPr>
            </a:br>
            <a:r>
              <a:rPr lang="en-GB" sz="900" dirty="0">
                <a:solidFill>
                  <a:schemeClr val="tx1"/>
                </a:solidFill>
                <a:ea typeface="Times New Roman" pitchFamily="18" charset="0"/>
                <a:cs typeface="Times New Roman" pitchFamily="18" charset="0"/>
              </a:rPr>
              <a:t>To view this licence, visit </a:t>
            </a:r>
            <a:r>
              <a:rPr lang="en-GB" sz="900" dirty="0">
                <a:solidFill>
                  <a:schemeClr val="tx1"/>
                </a:solidFill>
                <a:ea typeface="Times New Roman" pitchFamily="18" charset="0"/>
                <a:cs typeface="Times New Roman" pitchFamily="18" charset="0"/>
                <a:hlinkClick r:id="rId6"/>
              </a:rPr>
              <a:t>OGL</a:t>
            </a:r>
            <a:r>
              <a:rPr lang="en-GB" sz="900" dirty="0">
                <a:solidFill>
                  <a:schemeClr val="tx1"/>
                </a:solidFill>
                <a:ea typeface="Times New Roman" pitchFamily="18" charset="0"/>
                <a:cs typeface="Times New Roman" pitchFamily="18" charset="0"/>
              </a:rPr>
              <a:t> or email </a:t>
            </a:r>
            <a:r>
              <a:rPr lang="en-GB" sz="900" dirty="0">
                <a:solidFill>
                  <a:schemeClr val="tx1"/>
                </a:solidFill>
                <a:ea typeface="Times New Roman" pitchFamily="18" charset="0"/>
                <a:cs typeface="Times New Roman" pitchFamily="18" charset="0"/>
                <a:hlinkClick r:id="rId7"/>
              </a:rPr>
              <a:t>psi@nationalarchives.gsi.gov.uk</a:t>
            </a:r>
            <a:r>
              <a:rPr lang="en-GB" sz="900" dirty="0">
                <a:solidFill>
                  <a:schemeClr val="tx1"/>
                </a:solidFill>
                <a:ea typeface="Times New Roman" pitchFamily="18" charset="0"/>
                <a:cs typeface="Times New Roman" pitchFamily="18" charset="0"/>
              </a:rPr>
              <a:t>. Where we have identified any third party copyright information you will need</a:t>
            </a:r>
            <a:br>
              <a:rPr lang="en-GB" sz="900" dirty="0">
                <a:solidFill>
                  <a:schemeClr val="tx1"/>
                </a:solidFill>
                <a:ea typeface="Times New Roman" pitchFamily="18" charset="0"/>
                <a:cs typeface="Times New Roman" pitchFamily="18" charset="0"/>
              </a:rPr>
            </a:br>
            <a:r>
              <a:rPr lang="en-GB" sz="900" dirty="0">
                <a:solidFill>
                  <a:schemeClr val="tx1"/>
                </a:solidFill>
                <a:ea typeface="Times New Roman" pitchFamily="18" charset="0"/>
                <a:cs typeface="Times New Roman" pitchFamily="18" charset="0"/>
              </a:rPr>
              <a:t>to obtain permission from the copyright holders concerned.  </a:t>
            </a:r>
            <a:endParaRPr lang="en-GB" sz="900" dirty="0">
              <a:solidFill>
                <a:schemeClr val="tx1"/>
              </a:solidFill>
              <a:cs typeface="Arial" pitchFamily="34" charset="0"/>
            </a:endParaRP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4" name="Slide Number Placeholder 3"/>
          <p:cNvSpPr>
            <a:spLocks noGrp="1"/>
          </p:cNvSpPr>
          <p:nvPr>
            <p:ph type="sldNum" sz="quarter" idx="12"/>
          </p:nvPr>
        </p:nvSpPr>
        <p:spPr>
          <a:xfrm>
            <a:off x="117990" y="6415343"/>
            <a:ext cx="432000" cy="365125"/>
          </a:xfrm>
        </p:spPr>
        <p:txBody>
          <a:bodyPr/>
          <a:lstStyle/>
          <a:p>
            <a:r>
              <a:rPr lang="en-US" dirty="0"/>
              <a:t>  </a:t>
            </a:r>
            <a:fld id="{2565FA6D-D4C8-4C4C-AC4B-3269734D34D8}" type="slidenum">
              <a:rPr lang="en-US" smtClean="0"/>
              <a:pPr/>
              <a:t>58</a:t>
            </a:fld>
            <a:endParaRPr lang="en-US" dirty="0"/>
          </a:p>
        </p:txBody>
      </p:sp>
    </p:spTree>
    <p:extLst>
      <p:ext uri="{BB962C8B-B14F-4D97-AF65-F5344CB8AC3E}">
        <p14:creationId xmlns:p14="http://schemas.microsoft.com/office/powerpoint/2010/main" val="20939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7886700" cy="1325563"/>
          </a:xfrm>
        </p:spPr>
        <p:txBody>
          <a:bodyPr/>
          <a:lstStyle/>
          <a:p>
            <a:r>
              <a:rPr lang="en-GB" dirty="0"/>
              <a:t>National policy context</a:t>
            </a:r>
          </a:p>
        </p:txBody>
      </p:sp>
      <p:sp>
        <p:nvSpPr>
          <p:cNvPr id="5" name="Footer Placeholder 4"/>
          <p:cNvSpPr>
            <a:spLocks noGrp="1"/>
          </p:cNvSpPr>
          <p:nvPr>
            <p:ph type="ftr" sz="quarter" idx="11"/>
          </p:nvPr>
        </p:nvSpPr>
        <p:spPr/>
        <p:txBody>
          <a:bodyPr/>
          <a:lstStyle/>
          <a:p>
            <a:r>
              <a:rPr lang="en-US" dirty="0"/>
              <a:t>Local suicide prevention planning</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71" y="1525346"/>
            <a:ext cx="2196000" cy="3091736"/>
          </a:xfrm>
          <a:prstGeom prst="rect">
            <a:avLst/>
          </a:prstGeom>
          <a:ln w="12700">
            <a:solidFill>
              <a:schemeClr val="tx1"/>
            </a:solidFill>
          </a:ln>
          <a:effectLst>
            <a:outerShdw blurRad="50800" dist="76200" algn="l" rotWithShape="0">
              <a:prstClr val="black">
                <a:alpha val="40000"/>
              </a:prstClr>
            </a:outerShdw>
            <a:softEdge rad="12700"/>
          </a:effectLst>
        </p:spPr>
      </p:pic>
      <p:sp>
        <p:nvSpPr>
          <p:cNvPr id="27" name="Rectangle 26">
            <a:extLst>
              <a:ext uri="{FF2B5EF4-FFF2-40B4-BE49-F238E27FC236}">
                <a16:creationId xmlns:a16="http://schemas.microsoft.com/office/drawing/2014/main" id="{86D0860B-C033-475C-B911-F76FFCE14C11}"/>
              </a:ext>
            </a:extLst>
          </p:cNvPr>
          <p:cNvSpPr/>
          <p:nvPr/>
        </p:nvSpPr>
        <p:spPr>
          <a:xfrm>
            <a:off x="642638" y="1525066"/>
            <a:ext cx="2202872" cy="3088498"/>
          </a:xfrm>
          <a:prstGeom prst="rect">
            <a:avLst/>
          </a:prstGeom>
          <a:no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Screen Shot 2016-06-28 at 21.30.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726" y="2972853"/>
            <a:ext cx="2196000" cy="3111841"/>
          </a:xfrm>
          <a:prstGeom prst="rect">
            <a:avLst/>
          </a:prstGeom>
          <a:ln>
            <a:solidFill>
              <a:schemeClr val="accent1"/>
            </a:solidFill>
          </a:ln>
          <a:effectLst>
            <a:outerShdw blurRad="50800" dist="76200" algn="l" rotWithShape="0">
              <a:prstClr val="black">
                <a:alpha val="40000"/>
              </a:prstClr>
            </a:outerShdw>
          </a:effectLst>
        </p:spPr>
      </p:pic>
      <p:sp>
        <p:nvSpPr>
          <p:cNvPr id="6" name="Slide Number Placeholder 5">
            <a:extLst>
              <a:ext uri="{FF2B5EF4-FFF2-40B4-BE49-F238E27FC236}">
                <a16:creationId xmlns:a16="http://schemas.microsoft.com/office/drawing/2014/main" id="{471A0069-098B-418C-9BCA-50D3C5D6AFB6}"/>
              </a:ext>
            </a:extLst>
          </p:cNvPr>
          <p:cNvSpPr>
            <a:spLocks noGrp="1"/>
          </p:cNvSpPr>
          <p:nvPr>
            <p:ph type="sldNum" sz="quarter" idx="12"/>
          </p:nvPr>
        </p:nvSpPr>
        <p:spPr/>
        <p:txBody>
          <a:bodyPr/>
          <a:lstStyle/>
          <a:p>
            <a:fld id="{E214824C-0A41-4C12-9CCA-27FE7B02A77E}" type="slidenum">
              <a:rPr lang="en-GB" smtClean="0"/>
              <a:t>6</a:t>
            </a:fld>
            <a:endParaRPr lang="en-GB"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484784"/>
            <a:ext cx="2240726" cy="3192267"/>
          </a:xfrm>
          <a:prstGeom prst="rect">
            <a:avLst/>
          </a:prstGeom>
          <a:ln w="28575">
            <a:solidFill>
              <a:schemeClr val="accent1">
                <a:shade val="95000"/>
                <a:satMod val="105000"/>
              </a:schemeClr>
            </a:solidFill>
          </a:ln>
          <a:effectLst>
            <a:outerShdw blurRad="50800" dist="76200" algn="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4624" y="2905214"/>
            <a:ext cx="2240726" cy="3187730"/>
          </a:xfrm>
          <a:prstGeom prst="rect">
            <a:avLst/>
          </a:prstGeom>
          <a:ln w="28575">
            <a:solidFill>
              <a:schemeClr val="accent1">
                <a:shade val="95000"/>
                <a:satMod val="105000"/>
              </a:schemeClr>
            </a:solidFill>
          </a:ln>
          <a:effectLst>
            <a:outerShdw blurRad="50800" dist="76200" algn="l" rotWithShape="0">
              <a:prstClr val="black">
                <a:alpha val="40000"/>
              </a:prstClr>
            </a:outerShdw>
          </a:effectLst>
        </p:spPr>
      </p:pic>
    </p:spTree>
    <p:extLst>
      <p:ext uri="{BB962C8B-B14F-4D97-AF65-F5344CB8AC3E}">
        <p14:creationId xmlns:p14="http://schemas.microsoft.com/office/powerpoint/2010/main" val="7505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r>
              <a:rPr lang="en-GB" dirty="0"/>
              <a:t>Ten essential things to know </a:t>
            </a:r>
          </a:p>
          <a:p>
            <a:r>
              <a:rPr lang="en-GB" dirty="0"/>
              <a:t>about suicide prevention</a:t>
            </a:r>
          </a:p>
        </p:txBody>
      </p:sp>
      <p:sp>
        <p:nvSpPr>
          <p:cNvPr id="2" name="Title 1"/>
          <p:cNvSpPr>
            <a:spLocks noGrp="1"/>
          </p:cNvSpPr>
          <p:nvPr>
            <p:ph type="ctrTitle"/>
          </p:nvPr>
        </p:nvSpPr>
        <p:spPr/>
        <p:txBody>
          <a:bodyPr/>
          <a:lstStyle/>
          <a:p>
            <a:r>
              <a:rPr lang="en-GB" dirty="0"/>
              <a:t>Section 2 </a:t>
            </a:r>
          </a:p>
        </p:txBody>
      </p:sp>
      <p:sp>
        <p:nvSpPr>
          <p:cNvPr id="18" name="Footer Placeholder 17">
            <a:extLst>
              <a:ext uri="{FF2B5EF4-FFF2-40B4-BE49-F238E27FC236}">
                <a16:creationId xmlns:a16="http://schemas.microsoft.com/office/drawing/2014/main" id="{FBDEDFBB-7575-4F17-9BAF-BD0143947D46}"/>
              </a:ext>
            </a:extLst>
          </p:cNvPr>
          <p:cNvSpPr>
            <a:spLocks noGrp="1"/>
          </p:cNvSpPr>
          <p:nvPr>
            <p:ph type="ftr" sz="quarter" idx="11"/>
          </p:nvPr>
        </p:nvSpPr>
        <p:spPr/>
        <p:txBody>
          <a:bodyPr/>
          <a:lstStyle/>
          <a:p>
            <a:r>
              <a:rPr lang="en-GB" dirty="0"/>
              <a:t>Local suicide prevention planning</a:t>
            </a:r>
          </a:p>
        </p:txBody>
      </p:sp>
      <p:sp>
        <p:nvSpPr>
          <p:cNvPr id="4" name="Slide Number Placeholder 3">
            <a:extLst>
              <a:ext uri="{FF2B5EF4-FFF2-40B4-BE49-F238E27FC236}">
                <a16:creationId xmlns:a16="http://schemas.microsoft.com/office/drawing/2014/main" id="{577C0EF7-F04E-4340-871D-58116C024144}"/>
              </a:ext>
            </a:extLst>
          </p:cNvPr>
          <p:cNvSpPr>
            <a:spLocks noGrp="1"/>
          </p:cNvSpPr>
          <p:nvPr>
            <p:ph type="sldNum" sz="quarter" idx="12"/>
          </p:nvPr>
        </p:nvSpPr>
        <p:spPr/>
        <p:txBody>
          <a:bodyPr/>
          <a:lstStyle/>
          <a:p>
            <a:fld id="{E214824C-0A41-4C12-9CCA-27FE7B02A77E}" type="slidenum">
              <a:rPr lang="en-GB" smtClean="0"/>
              <a:pPr/>
              <a:t>7</a:t>
            </a:fld>
            <a:endParaRPr lang="en-GB" dirty="0"/>
          </a:p>
        </p:txBody>
      </p:sp>
    </p:spTree>
    <p:extLst>
      <p:ext uri="{BB962C8B-B14F-4D97-AF65-F5344CB8AC3E}">
        <p14:creationId xmlns:p14="http://schemas.microsoft.com/office/powerpoint/2010/main" val="1356351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Suicide prevention: </a:t>
            </a:r>
            <a:br>
              <a:rPr lang="en-GB" dirty="0"/>
            </a:br>
            <a:r>
              <a:rPr lang="en-GB" dirty="0"/>
              <a:t>Ten essential things to know</a:t>
            </a:r>
          </a:p>
        </p:txBody>
      </p:sp>
      <p:sp>
        <p:nvSpPr>
          <p:cNvPr id="5" name="Footer Placeholder 4"/>
          <p:cNvSpPr>
            <a:spLocks noGrp="1"/>
          </p:cNvSpPr>
          <p:nvPr>
            <p:ph type="ftr" sz="quarter" idx="11"/>
          </p:nvPr>
        </p:nvSpPr>
        <p:spPr/>
        <p:txBody>
          <a:bodyPr/>
          <a:lstStyle/>
          <a:p>
            <a:r>
              <a:rPr lang="en-US" dirty="0"/>
              <a:t>Local suicide prevention planning</a:t>
            </a:r>
          </a:p>
        </p:txBody>
      </p:sp>
      <p:graphicFrame>
        <p:nvGraphicFramePr>
          <p:cNvPr id="6" name="Table 5">
            <a:extLst>
              <a:ext uri="{FF2B5EF4-FFF2-40B4-BE49-F238E27FC236}">
                <a16:creationId xmlns:a16="http://schemas.microsoft.com/office/drawing/2014/main" id="{3B742EF0-D1B0-40A6-9EC5-2AC9DC167C60}"/>
              </a:ext>
            </a:extLst>
          </p:cNvPr>
          <p:cNvGraphicFramePr>
            <a:graphicFrameLocks noGrp="1"/>
          </p:cNvGraphicFramePr>
          <p:nvPr>
            <p:extLst>
              <p:ext uri="{D42A27DB-BD31-4B8C-83A1-F6EECF244321}">
                <p14:modId xmlns:p14="http://schemas.microsoft.com/office/powerpoint/2010/main" val="895078292"/>
              </p:ext>
            </p:extLst>
          </p:nvPr>
        </p:nvGraphicFramePr>
        <p:xfrm>
          <a:off x="628650" y="1825625"/>
          <a:ext cx="8226000" cy="4123655"/>
        </p:xfrm>
        <a:graphic>
          <a:graphicData uri="http://schemas.openxmlformats.org/drawingml/2006/table">
            <a:tbl>
              <a:tblPr firstRow="1" bandRow="1">
                <a:tableStyleId>{5C22544A-7EE6-4342-B048-85BDC9FD1C3A}</a:tableStyleId>
              </a:tblPr>
              <a:tblGrid>
                <a:gridCol w="702000">
                  <a:extLst>
                    <a:ext uri="{9D8B030D-6E8A-4147-A177-3AD203B41FA5}">
                      <a16:colId xmlns:a16="http://schemas.microsoft.com/office/drawing/2014/main" val="404029070"/>
                    </a:ext>
                  </a:extLst>
                </a:gridCol>
                <a:gridCol w="7524000">
                  <a:extLst>
                    <a:ext uri="{9D8B030D-6E8A-4147-A177-3AD203B41FA5}">
                      <a16:colId xmlns:a16="http://schemas.microsoft.com/office/drawing/2014/main" val="3212070438"/>
                    </a:ext>
                  </a:extLst>
                </a:gridCol>
              </a:tblGrid>
              <a:tr h="8031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2"/>
                          </a:solidFill>
                        </a:rPr>
                        <a:t>1.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tc>
                  <a:txBody>
                    <a:bodyPr/>
                    <a:lstStyle/>
                    <a:p>
                      <a:pPr marL="0" marR="0" lvl="0" indent="0" algn="l" defTabSz="914400" rtl="0" eaLnBrk="1" fontAlgn="auto" latinLnBrk="0" hangingPunct="1">
                        <a:lnSpc>
                          <a:spcPts val="2700"/>
                        </a:lnSpc>
                        <a:spcBef>
                          <a:spcPts val="0"/>
                        </a:spcBef>
                        <a:spcAft>
                          <a:spcPts val="0"/>
                        </a:spcAft>
                        <a:buClrTx/>
                        <a:buSzTx/>
                        <a:buFontTx/>
                        <a:buNone/>
                        <a:tabLst/>
                        <a:defRPr/>
                      </a:pPr>
                      <a:r>
                        <a:rPr lang="en-US" sz="2300" b="0" dirty="0">
                          <a:solidFill>
                            <a:schemeClr val="bg2"/>
                          </a:solidFill>
                        </a:rPr>
                        <a:t>Suicides take a high toll</a:t>
                      </a:r>
                      <a:endParaRPr lang="en-US" sz="2300" b="1" dirty="0">
                        <a:solidFill>
                          <a:schemeClr val="bg2"/>
                        </a:solidFill>
                      </a:endParaRP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474401"/>
                  </a:ext>
                </a:extLst>
              </a:tr>
              <a:tr h="911043">
                <a:tc>
                  <a:txBody>
                    <a:bodyPr/>
                    <a:lstStyle/>
                    <a:p>
                      <a:pPr algn="ctr"/>
                      <a:r>
                        <a:rPr lang="en-US" sz="2800" b="1" dirty="0">
                          <a:solidFill>
                            <a:schemeClr val="bg2"/>
                          </a:solidFill>
                        </a:rPr>
                        <a:t>2.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a:txBody>
                    <a:bodyPr/>
                    <a:lstStyle/>
                    <a:p>
                      <a:pPr>
                        <a:lnSpc>
                          <a:spcPts val="2700"/>
                        </a:lnSpc>
                      </a:pPr>
                      <a:r>
                        <a:rPr lang="en-US" sz="2300" b="0" dirty="0">
                          <a:solidFill>
                            <a:schemeClr val="bg2"/>
                          </a:solidFill>
                        </a:rPr>
                        <a:t>There are specific groups of people at higher risk of suicide</a:t>
                      </a:r>
                      <a:endParaRPr lang="en-GB" sz="23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694835943"/>
                  </a:ext>
                </a:extLst>
              </a:tr>
              <a:tr h="803153">
                <a:tc>
                  <a:txBody>
                    <a:bodyPr/>
                    <a:lstStyle/>
                    <a:p>
                      <a:pPr algn="ctr"/>
                      <a:r>
                        <a:rPr lang="en-US" sz="2800" b="1" dirty="0">
                          <a:solidFill>
                            <a:schemeClr val="bg2"/>
                          </a:solidFill>
                        </a:rPr>
                        <a:t>3.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tc>
                  <a:txBody>
                    <a:bodyPr/>
                    <a:lstStyle/>
                    <a:p>
                      <a:pPr>
                        <a:lnSpc>
                          <a:spcPts val="2700"/>
                        </a:lnSpc>
                      </a:pPr>
                      <a:r>
                        <a:rPr lang="en-US" sz="2300" b="0" dirty="0">
                          <a:solidFill>
                            <a:schemeClr val="bg2"/>
                          </a:solidFill>
                        </a:rPr>
                        <a:t>There are specific factors that increase the risk of suicide</a:t>
                      </a:r>
                      <a:endParaRPr lang="en-GB" sz="23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4164043059"/>
                  </a:ext>
                </a:extLst>
              </a:tr>
              <a:tr h="803153">
                <a:tc>
                  <a:txBody>
                    <a:bodyPr/>
                    <a:lstStyle/>
                    <a:p>
                      <a:pPr algn="ctr"/>
                      <a:r>
                        <a:rPr lang="en-US" sz="2800" b="1" dirty="0">
                          <a:solidFill>
                            <a:schemeClr val="bg2"/>
                          </a:solidFill>
                        </a:rPr>
                        <a:t>4.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a:txBody>
                    <a:bodyPr/>
                    <a:lstStyle/>
                    <a:p>
                      <a:pPr>
                        <a:lnSpc>
                          <a:spcPts val="2700"/>
                        </a:lnSpc>
                      </a:pPr>
                      <a:r>
                        <a:rPr lang="en-US" sz="2300" b="0" dirty="0">
                          <a:solidFill>
                            <a:schemeClr val="bg2"/>
                          </a:solidFill>
                        </a:rPr>
                        <a:t>Preventing suicide is achievable</a:t>
                      </a:r>
                      <a:endParaRPr lang="en-GB" sz="23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1911302519"/>
                  </a:ext>
                </a:extLst>
              </a:tr>
              <a:tr h="803153">
                <a:tc>
                  <a:txBody>
                    <a:bodyPr/>
                    <a:lstStyle/>
                    <a:p>
                      <a:pPr algn="ctr"/>
                      <a:r>
                        <a:rPr lang="en-US" sz="2800" b="1" dirty="0">
                          <a:solidFill>
                            <a:schemeClr val="bg2"/>
                          </a:solidFill>
                        </a:rPr>
                        <a:t>5.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10000"/>
                      </a:schemeClr>
                    </a:solidFill>
                  </a:tcPr>
                </a:tc>
                <a:tc>
                  <a:txBody>
                    <a:bodyPr/>
                    <a:lstStyle/>
                    <a:p>
                      <a:pPr>
                        <a:lnSpc>
                          <a:spcPts val="2700"/>
                        </a:lnSpc>
                      </a:pPr>
                      <a:r>
                        <a:rPr lang="en-US" sz="2300" b="0" dirty="0">
                          <a:solidFill>
                            <a:schemeClr val="bg2"/>
                          </a:solidFill>
                        </a:rPr>
                        <a:t>Suicide is everybody’s business</a:t>
                      </a:r>
                      <a:endParaRPr lang="en-GB" sz="23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1904467832"/>
                  </a:ext>
                </a:extLst>
              </a:tr>
            </a:tbl>
          </a:graphicData>
        </a:graphic>
      </p:graphicFrame>
      <p:sp>
        <p:nvSpPr>
          <p:cNvPr id="3" name="Slide Number Placeholder 2">
            <a:extLst>
              <a:ext uri="{FF2B5EF4-FFF2-40B4-BE49-F238E27FC236}">
                <a16:creationId xmlns:a16="http://schemas.microsoft.com/office/drawing/2014/main" id="{1FC2FF10-C8D8-4287-8120-6CEF8C6A7621}"/>
              </a:ext>
            </a:extLst>
          </p:cNvPr>
          <p:cNvSpPr>
            <a:spLocks noGrp="1"/>
          </p:cNvSpPr>
          <p:nvPr>
            <p:ph type="sldNum" sz="quarter" idx="12"/>
          </p:nvPr>
        </p:nvSpPr>
        <p:spPr/>
        <p:txBody>
          <a:bodyPr/>
          <a:lstStyle/>
          <a:p>
            <a:fld id="{E214824C-0A41-4C12-9CCA-27FE7B02A77E}" type="slidenum">
              <a:rPr lang="en-GB" smtClean="0"/>
              <a:t>8</a:t>
            </a:fld>
            <a:endParaRPr lang="en-GB" dirty="0"/>
          </a:p>
        </p:txBody>
      </p:sp>
    </p:spTree>
    <p:extLst>
      <p:ext uri="{BB962C8B-B14F-4D97-AF65-F5344CB8AC3E}">
        <p14:creationId xmlns:p14="http://schemas.microsoft.com/office/powerpoint/2010/main" val="180403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6DE2D1B-7D3E-4851-9DFC-0201B3DCAD57}"/>
              </a:ext>
            </a:extLst>
          </p:cNvPr>
          <p:cNvGraphicFramePr>
            <a:graphicFrameLocks noGrp="1"/>
          </p:cNvGraphicFramePr>
          <p:nvPr>
            <p:extLst>
              <p:ext uri="{D42A27DB-BD31-4B8C-83A1-F6EECF244321}">
                <p14:modId xmlns:p14="http://schemas.microsoft.com/office/powerpoint/2010/main" val="167261833"/>
              </p:ext>
            </p:extLst>
          </p:nvPr>
        </p:nvGraphicFramePr>
        <p:xfrm>
          <a:off x="628650" y="1825625"/>
          <a:ext cx="8226990" cy="4252823"/>
        </p:xfrm>
        <a:graphic>
          <a:graphicData uri="http://schemas.openxmlformats.org/drawingml/2006/table">
            <a:tbl>
              <a:tblPr firstRow="1" bandRow="1">
                <a:tableStyleId>{5C22544A-7EE6-4342-B048-85BDC9FD1C3A}</a:tableStyleId>
              </a:tblPr>
              <a:tblGrid>
                <a:gridCol w="702990">
                  <a:extLst>
                    <a:ext uri="{9D8B030D-6E8A-4147-A177-3AD203B41FA5}">
                      <a16:colId xmlns:a16="http://schemas.microsoft.com/office/drawing/2014/main" val="404029070"/>
                    </a:ext>
                  </a:extLst>
                </a:gridCol>
                <a:gridCol w="7524000">
                  <a:extLst>
                    <a:ext uri="{9D8B030D-6E8A-4147-A177-3AD203B41FA5}">
                      <a16:colId xmlns:a16="http://schemas.microsoft.com/office/drawing/2014/main" val="399746529"/>
                    </a:ext>
                  </a:extLst>
                </a:gridCol>
              </a:tblGrid>
              <a:tr h="751329">
                <a:tc>
                  <a:txBody>
                    <a:bodyPr/>
                    <a:lstStyle/>
                    <a:p>
                      <a:pPr marL="0" marR="0" lvl="0" indent="0" algn="ctr" defTabSz="914400" rtl="0" eaLnBrk="1" fontAlgn="auto" latinLnBrk="0" hangingPunct="1">
                        <a:lnSpc>
                          <a:spcPts val="2700"/>
                        </a:lnSpc>
                        <a:spcBef>
                          <a:spcPts val="0"/>
                        </a:spcBef>
                        <a:spcAft>
                          <a:spcPts val="0"/>
                        </a:spcAft>
                        <a:buClrTx/>
                        <a:buSzTx/>
                        <a:buFont typeface="+mj-lt"/>
                        <a:buNone/>
                        <a:tabLst/>
                        <a:defRPr/>
                      </a:pPr>
                      <a:r>
                        <a:rPr lang="en-GB" sz="2800" b="1" dirty="0">
                          <a:solidFill>
                            <a:schemeClr val="bg2"/>
                          </a:solidFill>
                        </a:rPr>
                        <a:t>6. </a:t>
                      </a:r>
                      <a:endParaRPr lang="en-GB" sz="2800" b="0" dirty="0">
                        <a:solidFill>
                          <a:schemeClr val="bg2"/>
                        </a:solidFill>
                      </a:endParaRP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tc>
                  <a:txBody>
                    <a:bodyPr/>
                    <a:lstStyle/>
                    <a:p>
                      <a:pPr marL="0" marR="0" lvl="0" indent="0" algn="l" defTabSz="914400" rtl="0" eaLnBrk="1" fontAlgn="auto" latinLnBrk="0" hangingPunct="1">
                        <a:lnSpc>
                          <a:spcPts val="2700"/>
                        </a:lnSpc>
                        <a:spcBef>
                          <a:spcPts val="0"/>
                        </a:spcBef>
                        <a:spcAft>
                          <a:spcPts val="0"/>
                        </a:spcAft>
                        <a:buClrTx/>
                        <a:buSzTx/>
                        <a:buFont typeface="+mj-lt"/>
                        <a:buNone/>
                        <a:tabLst/>
                        <a:defRPr/>
                      </a:pPr>
                      <a:r>
                        <a:rPr lang="en-GB" sz="2300" b="0" dirty="0">
                          <a:solidFill>
                            <a:schemeClr val="bg2"/>
                          </a:solidFill>
                        </a:rPr>
                        <a:t>Restricting access to the means for suicide works </a:t>
                      </a:r>
                    </a:p>
                  </a:txBody>
                  <a:tcPr anchor="ctr">
                    <a:lnL w="12700" cmpd="sng">
                      <a:noFill/>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474401"/>
                  </a:ext>
                </a:extLst>
              </a:tr>
              <a:tr h="924054">
                <a:tc>
                  <a:txBody>
                    <a:bodyPr/>
                    <a:lstStyle/>
                    <a:p>
                      <a:pPr algn="ctr">
                        <a:lnSpc>
                          <a:spcPts val="2700"/>
                        </a:lnSpc>
                      </a:pPr>
                      <a:r>
                        <a:rPr lang="en-US" sz="2800" b="1" dirty="0">
                          <a:solidFill>
                            <a:schemeClr val="bg2"/>
                          </a:solidFill>
                        </a:rPr>
                        <a:t>7.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a:txBody>
                    <a:bodyPr/>
                    <a:lstStyle/>
                    <a:p>
                      <a:pPr>
                        <a:lnSpc>
                          <a:spcPts val="2700"/>
                        </a:lnSpc>
                      </a:pPr>
                      <a:r>
                        <a:rPr lang="en-GB" sz="2300" b="0" dirty="0">
                          <a:solidFill>
                            <a:schemeClr val="bg2"/>
                          </a:solidFill>
                        </a:rPr>
                        <a:t>Supporting people bereaved by suicide is an important component of suicide prevention strategies </a:t>
                      </a: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694835943"/>
                  </a:ext>
                </a:extLst>
              </a:tr>
              <a:tr h="864096">
                <a:tc>
                  <a:txBody>
                    <a:bodyPr/>
                    <a:lstStyle/>
                    <a:p>
                      <a:pPr algn="ctr">
                        <a:lnSpc>
                          <a:spcPts val="2700"/>
                        </a:lnSpc>
                      </a:pPr>
                      <a:r>
                        <a:rPr lang="en-US" sz="2800" b="1" dirty="0">
                          <a:solidFill>
                            <a:schemeClr val="bg2"/>
                          </a:solidFill>
                        </a:rPr>
                        <a:t>8. </a:t>
                      </a:r>
                      <a:endParaRPr lang="en-US"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tc>
                  <a:txBody>
                    <a:bodyPr/>
                    <a:lstStyle/>
                    <a:p>
                      <a:pPr>
                        <a:lnSpc>
                          <a:spcPts val="2700"/>
                        </a:lnSpc>
                      </a:pPr>
                      <a:r>
                        <a:rPr lang="en-US" sz="2300" b="0" dirty="0">
                          <a:solidFill>
                            <a:schemeClr val="bg2"/>
                          </a:solidFill>
                        </a:rPr>
                        <a:t>Responsible media reporting is critical </a:t>
                      </a: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4164043059"/>
                  </a:ext>
                </a:extLst>
              </a:tr>
              <a:tr h="936104">
                <a:tc>
                  <a:txBody>
                    <a:bodyPr/>
                    <a:lstStyle/>
                    <a:p>
                      <a:pPr algn="ctr">
                        <a:lnSpc>
                          <a:spcPts val="2700"/>
                        </a:lnSpc>
                      </a:pPr>
                      <a:r>
                        <a:rPr lang="en-US" sz="2800" b="1" dirty="0">
                          <a:solidFill>
                            <a:schemeClr val="bg2"/>
                          </a:solidFill>
                        </a:rPr>
                        <a:t>9.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tc>
                  <a:txBody>
                    <a:bodyPr/>
                    <a:lstStyle/>
                    <a:p>
                      <a:pPr>
                        <a:lnSpc>
                          <a:spcPts val="2700"/>
                        </a:lnSpc>
                      </a:pPr>
                      <a:r>
                        <a:rPr lang="en-GB" sz="2300" b="0" dirty="0">
                          <a:solidFill>
                            <a:schemeClr val="bg2"/>
                          </a:solidFill>
                        </a:rPr>
                        <a:t>The social and economic cost to suicide is substantial and adds to the case for suicide prevention work </a:t>
                      </a:r>
                    </a:p>
                  </a:txBody>
                  <a:tcPr anchor="ctr">
                    <a:lnL w="12700" cmpd="sng">
                      <a:noFill/>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1911302519"/>
                  </a:ext>
                </a:extLst>
              </a:tr>
              <a:tr h="765596">
                <a:tc>
                  <a:txBody>
                    <a:bodyPr/>
                    <a:lstStyle/>
                    <a:p>
                      <a:pPr algn="ctr">
                        <a:lnSpc>
                          <a:spcPts val="2700"/>
                        </a:lnSpc>
                      </a:pPr>
                      <a:r>
                        <a:rPr lang="en-US" sz="2800" b="1" dirty="0">
                          <a:solidFill>
                            <a:schemeClr val="bg2"/>
                          </a:solidFill>
                        </a:rPr>
                        <a:t>10. </a:t>
                      </a:r>
                      <a:endParaRPr lang="en-GB" sz="2800" b="0" dirty="0">
                        <a:solidFill>
                          <a:schemeClr val="bg2"/>
                        </a:solidFill>
                      </a:endParaRP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10000"/>
                      </a:schemeClr>
                    </a:solidFill>
                  </a:tcPr>
                </a:tc>
                <a:tc>
                  <a:txBody>
                    <a:bodyPr/>
                    <a:lstStyle/>
                    <a:p>
                      <a:pPr>
                        <a:lnSpc>
                          <a:spcPts val="2700"/>
                        </a:lnSpc>
                      </a:pPr>
                      <a:r>
                        <a:rPr lang="en-GB" sz="2300" b="0" dirty="0">
                          <a:solidFill>
                            <a:schemeClr val="bg2"/>
                          </a:solidFill>
                        </a:rPr>
                        <a:t>Local suicide prevention strategies must be informed by evidence </a:t>
                      </a:r>
                    </a:p>
                  </a:txBody>
                  <a:tcPr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alpha val="10000"/>
                      </a:schemeClr>
                    </a:solidFill>
                  </a:tcPr>
                </a:tc>
                <a:extLst>
                  <a:ext uri="{0D108BD9-81ED-4DB2-BD59-A6C34878D82A}">
                    <a16:rowId xmlns:a16="http://schemas.microsoft.com/office/drawing/2014/main" val="1904467832"/>
                  </a:ext>
                </a:extLst>
              </a:tr>
            </a:tbl>
          </a:graphicData>
        </a:graphic>
      </p:graphicFrame>
      <p:sp>
        <p:nvSpPr>
          <p:cNvPr id="2" name="Title 1"/>
          <p:cNvSpPr>
            <a:spLocks noGrp="1"/>
          </p:cNvSpPr>
          <p:nvPr>
            <p:ph type="title"/>
          </p:nvPr>
        </p:nvSpPr>
        <p:spPr/>
        <p:txBody>
          <a:bodyPr/>
          <a:lstStyle/>
          <a:p>
            <a:r>
              <a:rPr lang="en-GB" dirty="0"/>
              <a:t>Suicide prevention: </a:t>
            </a:r>
            <a:br>
              <a:rPr lang="en-GB" dirty="0"/>
            </a:br>
            <a:r>
              <a:rPr lang="en-GB" dirty="0"/>
              <a:t>Ten essential things to know</a:t>
            </a:r>
          </a:p>
        </p:txBody>
      </p:sp>
      <p:sp>
        <p:nvSpPr>
          <p:cNvPr id="5" name="Footer Placeholder 4"/>
          <p:cNvSpPr>
            <a:spLocks noGrp="1"/>
          </p:cNvSpPr>
          <p:nvPr>
            <p:ph type="ftr" sz="quarter" idx="11"/>
          </p:nvPr>
        </p:nvSpPr>
        <p:spPr/>
        <p:txBody>
          <a:bodyPr/>
          <a:lstStyle/>
          <a:p>
            <a:r>
              <a:rPr lang="en-US" dirty="0"/>
              <a:t>Local suicide prevention planning</a:t>
            </a:r>
          </a:p>
        </p:txBody>
      </p:sp>
      <p:sp>
        <p:nvSpPr>
          <p:cNvPr id="3" name="Slide Number Placeholder 2">
            <a:extLst>
              <a:ext uri="{FF2B5EF4-FFF2-40B4-BE49-F238E27FC236}">
                <a16:creationId xmlns:a16="http://schemas.microsoft.com/office/drawing/2014/main" id="{50AA3376-9F5C-44CC-AC0E-305F0E01F533}"/>
              </a:ext>
            </a:extLst>
          </p:cNvPr>
          <p:cNvSpPr>
            <a:spLocks noGrp="1"/>
          </p:cNvSpPr>
          <p:nvPr>
            <p:ph type="sldNum" sz="quarter" idx="12"/>
          </p:nvPr>
        </p:nvSpPr>
        <p:spPr/>
        <p:txBody>
          <a:bodyPr/>
          <a:lstStyle/>
          <a:p>
            <a:fld id="{E214824C-0A41-4C12-9CCA-27FE7B02A77E}" type="slidenum">
              <a:rPr lang="en-GB" smtClean="0"/>
              <a:t>9</a:t>
            </a:fld>
            <a:endParaRPr lang="en-GB" dirty="0"/>
          </a:p>
        </p:txBody>
      </p:sp>
    </p:spTree>
    <p:extLst>
      <p:ext uri="{BB962C8B-B14F-4D97-AF65-F5344CB8AC3E}">
        <p14:creationId xmlns:p14="http://schemas.microsoft.com/office/powerpoint/2010/main" val="3207388823"/>
      </p:ext>
    </p:extLst>
  </p:cSld>
  <p:clrMapOvr>
    <a:masterClrMapping/>
  </p:clrMapOvr>
</p:sld>
</file>

<file path=ppt/theme/theme1.xml><?xml version="1.0" encoding="utf-8"?>
<a:theme xmlns:a="http://schemas.openxmlformats.org/drawingml/2006/main" name="PHE_Presentation">
  <a:themeElements>
    <a:clrScheme name="PHE Theme Colours">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PHE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E_Presentation" id="{28F6F194-6E9B-4EF8-A028-BD6EE1E7B25B}" vid="{B66BB543-9913-4821-930D-A04B956101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ublishingContact xmlns="http://schemas.microsoft.com/sharepoint/v3">
      <UserInfo>
        <DisplayName/>
        <AccountId xsi:nil="true"/>
        <AccountType/>
      </UserInfo>
    </PublishingContac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5547DEF730D74EA5543201242B40D3" ma:contentTypeVersion="8" ma:contentTypeDescription="Create a new document." ma:contentTypeScope="" ma:versionID="52423a80864e31395eb56070ce0039dc">
  <xsd:schema xmlns:xsd="http://www.w3.org/2001/XMLSchema" xmlns:xs="http://www.w3.org/2001/XMLSchema" xmlns:p="http://schemas.microsoft.com/office/2006/metadata/properties" xmlns:ns1="http://schemas.microsoft.com/sharepoint/v3" targetNamespace="http://schemas.microsoft.com/office/2006/metadata/properties" ma:root="true" ma:fieldsID="5248a340790c531f5f28813cd99774a1" ns1:_="">
    <xsd:import namespace="http://schemas.microsoft.com/sharepoint/v3"/>
    <xsd:element name="properties">
      <xsd:complexType>
        <xsd:sequence>
          <xsd:element name="documentManagement">
            <xsd:complexType>
              <xsd:all>
                <xsd:element ref="ns1:PublishingStartDate" minOccurs="0"/>
                <xsd:element ref="ns1:PublishingExpirationDate" minOccurs="0"/>
                <xsd:element ref="ns1:Publishing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element name="PublishingContact" ma:index="12" nillable="true" ma:displayName="Contact" ma:hidden="true" ma:list="UserInfo" ma:internalName="Publishing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AA3BD5-90C3-4BC2-94B6-F5B6FAEAFEE3}">
  <ds:schemaRefs>
    <ds:schemaRef ds:uri="http://purl.org/dc/elements/1.1/"/>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 ds:uri="http://schemas.microsoft.com/sharepoint/v3"/>
  </ds:schemaRefs>
</ds:datastoreItem>
</file>

<file path=customXml/itemProps2.xml><?xml version="1.0" encoding="utf-8"?>
<ds:datastoreItem xmlns:ds="http://schemas.openxmlformats.org/officeDocument/2006/customXml" ds:itemID="{C9A860C3-64E6-4D2A-94B1-6B6AC446E383}">
  <ds:schemaRefs>
    <ds:schemaRef ds:uri="http://schemas.microsoft.com/sharepoint/v3/contenttype/forms"/>
  </ds:schemaRefs>
</ds:datastoreItem>
</file>

<file path=customXml/itemProps3.xml><?xml version="1.0" encoding="utf-8"?>
<ds:datastoreItem xmlns:ds="http://schemas.openxmlformats.org/officeDocument/2006/customXml" ds:itemID="{A4971BF1-60A6-4338-A226-CFD964034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6851</TotalTime>
  <Words>7243</Words>
  <Application>Microsoft Office PowerPoint</Application>
  <PresentationFormat>On-screen Show (4:3)</PresentationFormat>
  <Paragraphs>1079</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Helvetica</vt:lpstr>
      <vt:lpstr>Helvetica Neue</vt:lpstr>
      <vt:lpstr>Times New Roman</vt:lpstr>
      <vt:lpstr>Wingdings</vt:lpstr>
      <vt:lpstr>ヒラギノ角ゴ Pro W3</vt:lpstr>
      <vt:lpstr>PHE_Presentation</vt:lpstr>
      <vt:lpstr>Local suicide prevention  planning 2017</vt:lpstr>
      <vt:lpstr>About this resource</vt:lpstr>
      <vt:lpstr>Contents</vt:lpstr>
      <vt:lpstr>Section 1</vt:lpstr>
      <vt:lpstr>National suicide prevention strategy:  further action in five areas </vt:lpstr>
      <vt:lpstr>National policy context</vt:lpstr>
      <vt:lpstr>Section 2 </vt:lpstr>
      <vt:lpstr>Suicide prevention:  Ten essential things to know</vt:lpstr>
      <vt:lpstr>Suicide prevention:  Ten essential things to know</vt:lpstr>
      <vt:lpstr>Suicide prevention:  Ten essential things to know</vt:lpstr>
      <vt:lpstr>Suicides take a high toll</vt:lpstr>
      <vt:lpstr>There are specific groups  of people at higher risk of suicide</vt:lpstr>
      <vt:lpstr>There are specific factors  that increase the risk of suicide</vt:lpstr>
      <vt:lpstr>Suicide is everybody’s business</vt:lpstr>
      <vt:lpstr>Restricting access  to the means for suicide works </vt:lpstr>
      <vt:lpstr>Supporting people bereaved by suicide  is an important component of suicide prevention strategies</vt:lpstr>
      <vt:lpstr>Responsible media reporting  is critical</vt:lpstr>
      <vt:lpstr>The social and economic cost to suicide  is substantial and adds to the case for suicide prevention work </vt:lpstr>
      <vt:lpstr>Section 3</vt:lpstr>
      <vt:lpstr>Using national and local data</vt:lpstr>
      <vt:lpstr>Suicide prevention profile</vt:lpstr>
      <vt:lpstr>Suicide prevention profile</vt:lpstr>
      <vt:lpstr>Real time suicide surveillance</vt:lpstr>
      <vt:lpstr>Real time suicide surveillance</vt:lpstr>
      <vt:lpstr>Section 4</vt:lpstr>
      <vt:lpstr>Importance of partnerships</vt:lpstr>
      <vt:lpstr>Involving people with lived experience</vt:lpstr>
      <vt:lpstr>National Survivor  User Network framework</vt:lpstr>
      <vt:lpstr>Strategy and action plan development</vt:lpstr>
      <vt:lpstr>Mapping to other agendas</vt:lpstr>
      <vt:lpstr>Making the case</vt:lpstr>
      <vt:lpstr>Making the case</vt:lpstr>
      <vt:lpstr>Accountability</vt:lpstr>
      <vt:lpstr>Priority areas for local strategies</vt:lpstr>
      <vt:lpstr>Priorities: by Professor Louis Appleby (Leads the National Suicide Prevention Strategy for England)</vt:lpstr>
      <vt:lpstr>Monitoring and evaluation</vt:lpstr>
      <vt:lpstr>Section 5</vt:lpstr>
      <vt:lpstr>People bereaved by suicide</vt:lpstr>
      <vt:lpstr>Suicide postvention:  Ten essential things to know</vt:lpstr>
      <vt:lpstr>Suicide postvention:  Ten essential things to know</vt:lpstr>
      <vt:lpstr>Specific actions for postvention</vt:lpstr>
      <vt:lpstr>Resource for people bereaved by suicide</vt:lpstr>
      <vt:lpstr>Resources on postvention services</vt:lpstr>
      <vt:lpstr>Suicide by occupation</vt:lpstr>
      <vt:lpstr>Why are these occupations at risk?</vt:lpstr>
      <vt:lpstr>Resources for employers</vt:lpstr>
      <vt:lpstr>Resources for employers</vt:lpstr>
      <vt:lpstr>Public Health England resources</vt:lpstr>
      <vt:lpstr>Section 6</vt:lpstr>
      <vt:lpstr>Suicide takes a high toll</vt:lpstr>
      <vt:lpstr>Every death has a profound impact</vt:lpstr>
      <vt:lpstr>Suicide is preventable</vt:lpstr>
      <vt:lpstr>Role of public health</vt:lpstr>
      <vt:lpstr>Preventing suicide is a jigsaw</vt:lpstr>
      <vt:lpstr>Lives are important</vt:lpstr>
      <vt:lpstr>Opportunity to identify and support</vt:lpstr>
      <vt:lpstr>About National Suicide Prevention Alliance</vt:lpstr>
      <vt:lpstr>About Public Health England</vt:lpstr>
    </vt:vector>
  </TitlesOfParts>
  <Company>Cabinet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Glenn Gossling</dc:creator>
  <cp:lastModifiedBy>Jacqui Morrissey</cp:lastModifiedBy>
  <cp:revision>329</cp:revision>
  <cp:lastPrinted>2017-10-03T13:57:45Z</cp:lastPrinted>
  <dcterms:created xsi:type="dcterms:W3CDTF">2012-10-10T09:02:29Z</dcterms:created>
  <dcterms:modified xsi:type="dcterms:W3CDTF">2017-10-13T21:41:05Z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0x010100855547DEF730D74EA5543201242B40D3</vt:lpwstr>
  </property>
</Properties>
</file>